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256" r:id="rId3"/>
    <p:sldId id="504" r:id="rId4"/>
    <p:sldId id="508" r:id="rId5"/>
    <p:sldId id="509" r:id="rId6"/>
    <p:sldId id="507" r:id="rId7"/>
    <p:sldId id="489" r:id="rId8"/>
    <p:sldId id="468" r:id="rId9"/>
    <p:sldId id="510" r:id="rId10"/>
    <p:sldId id="466" r:id="rId11"/>
    <p:sldId id="479"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2291F-3216-458C-BAB8-B258E21E9CE8}">
          <p14:sldIdLst>
            <p14:sldId id="256"/>
            <p14:sldId id="504"/>
            <p14:sldId id="508"/>
            <p14:sldId id="509"/>
            <p14:sldId id="507"/>
            <p14:sldId id="489"/>
            <p14:sldId id="468"/>
            <p14:sldId id="510"/>
            <p14:sldId id="466"/>
            <p14:sldId id="479"/>
          </p14:sldIdLst>
        </p14:section>
      </p14:sectionLst>
    </p:ext>
    <p:ext uri="{EFAFB233-063F-42B5-8137-9DF3F51BA10A}">
      <p15:sldGuideLst xmlns:p15="http://schemas.microsoft.com/office/powerpoint/2012/main">
        <p15:guide id="1" orient="horz" pos="890" userDrawn="1">
          <p15:clr>
            <a:srgbClr val="A4A3A4"/>
          </p15:clr>
        </p15:guide>
        <p15:guide id="2" orient="horz" pos="3430" userDrawn="1">
          <p15:clr>
            <a:srgbClr val="A4A3A4"/>
          </p15:clr>
        </p15:guide>
        <p15:guide id="3" pos="7227"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F"/>
    <a:srgbClr val="404040"/>
    <a:srgbClr val="39471D"/>
    <a:srgbClr val="253C92"/>
    <a:srgbClr val="898989"/>
    <a:srgbClr val="B8DC88"/>
    <a:srgbClr val="FFFFFF"/>
    <a:srgbClr val="FF9900"/>
    <a:srgbClr val="FF5D5D"/>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68620" autoAdjust="0"/>
  </p:normalViewPr>
  <p:slideViewPr>
    <p:cSldViewPr showGuides="1">
      <p:cViewPr varScale="1">
        <p:scale>
          <a:sx n="51" d="100"/>
          <a:sy n="51" d="100"/>
        </p:scale>
        <p:origin x="1476" y="66"/>
      </p:cViewPr>
      <p:guideLst>
        <p:guide orient="horz" pos="890"/>
        <p:guide orient="horz" pos="3430"/>
        <p:guide pos="7227"/>
      </p:guideLst>
    </p:cSldViewPr>
  </p:slideViewPr>
  <p:notesTextViewPr>
    <p:cViewPr>
      <p:scale>
        <a:sx n="100" d="100"/>
        <a:sy n="100" d="100"/>
      </p:scale>
      <p:origin x="0" y="0"/>
    </p:cViewPr>
  </p:notesTextViewPr>
  <p:notesViewPr>
    <p:cSldViewPr showGuides="1">
      <p:cViewPr varScale="1">
        <p:scale>
          <a:sx n="55" d="100"/>
          <a:sy n="55" d="100"/>
        </p:scale>
        <p:origin x="351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7B5AB3-4623-4D3C-8CF6-B8558B7C2E96}" type="datetimeFigureOut">
              <a:rPr lang="en-NZ" smtClean="0"/>
              <a:pPr/>
              <a:t>25/04/2018</a:t>
            </a:fld>
            <a:endParaRPr lang="en-NZ"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D588DEC-8292-4501-BA37-0BF30E9C16CA}" type="slidenum">
              <a:rPr lang="en-NZ" smtClean="0"/>
              <a:pPr/>
              <a:t>‹#›</a:t>
            </a:fld>
            <a:endParaRPr lang="en-NZ" dirty="0"/>
          </a:p>
        </p:txBody>
      </p:sp>
    </p:spTree>
    <p:extLst>
      <p:ext uri="{BB962C8B-B14F-4D97-AF65-F5344CB8AC3E}">
        <p14:creationId xmlns:p14="http://schemas.microsoft.com/office/powerpoint/2010/main" val="808850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0F5F037-5E12-4664-BC82-7B04516848B5}" type="datetimeFigureOut">
              <a:rPr lang="en-NZ" smtClean="0"/>
              <a:pPr/>
              <a:t>25/04/2018</a:t>
            </a:fld>
            <a:endParaRPr lang="en-NZ"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5609322-D538-4CFA-A885-9CFCFF2CE2B3}" type="slidenum">
              <a:rPr lang="en-NZ" smtClean="0"/>
              <a:pPr/>
              <a:t>‹#›</a:t>
            </a:fld>
            <a:endParaRPr lang="en-NZ" dirty="0"/>
          </a:p>
        </p:txBody>
      </p:sp>
    </p:spTree>
    <p:extLst>
      <p:ext uri="{BB962C8B-B14F-4D97-AF65-F5344CB8AC3E}">
        <p14:creationId xmlns:p14="http://schemas.microsoft.com/office/powerpoint/2010/main" val="405876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NZ" dirty="0"/>
          </a:p>
          <a:p>
            <a:r>
              <a:rPr lang="en-NZ" dirty="0"/>
              <a:t>IPSAS 40 </a:t>
            </a:r>
            <a:r>
              <a:rPr lang="en-NZ" i="1" dirty="0"/>
              <a:t>Public</a:t>
            </a:r>
            <a:r>
              <a:rPr lang="en-NZ" i="1" baseline="0" dirty="0"/>
              <a:t> Sector Combinations </a:t>
            </a:r>
            <a:r>
              <a:rPr lang="en-NZ" i="0" baseline="0" dirty="0"/>
              <a:t>was approved for issue by the IPSASB at their December 2016 meeting and issued in late January 2017.</a:t>
            </a:r>
          </a:p>
          <a:p>
            <a:endParaRPr lang="en-NZ" i="0" baseline="0" dirty="0"/>
          </a:p>
          <a:p>
            <a:r>
              <a:rPr lang="en-NZ" i="0" baseline="0" dirty="0"/>
              <a:t>The NZASB and Staff have followed the development of the project from inception. However, it is always useful to consider the final product and how all the different elements come together in the Standard, hence the reason for this Education Session.</a:t>
            </a:r>
          </a:p>
          <a:p>
            <a:endParaRPr lang="en-NZ" i="0" baseline="0" dirty="0"/>
          </a:p>
          <a:p>
            <a:r>
              <a:rPr lang="en-NZ" i="0" baseline="0" dirty="0"/>
              <a:t>The new Standard fills a significant gap in the current IPSASB literature. Previously, IPSASs did not provide guidance on how to account for public sector combinations. Instead preparers were required to develop their own accounting policies based on other international and national accounting standards.</a:t>
            </a:r>
          </a:p>
          <a:p>
            <a:endParaRPr lang="en-NZ" i="0" baseline="0" dirty="0"/>
          </a:p>
          <a:p>
            <a:r>
              <a:rPr lang="en-NZ" i="0" baseline="0" dirty="0"/>
              <a:t>In New Zealand we have used IFRS 3 (i.e. PBE IFRS 3) for public sector combinations that fall within the scope of this for-profit standard, but preparers have been required to develop their own accounting polices for combination under common control and combinations which are amalgamations or mergers in nature.</a:t>
            </a:r>
          </a:p>
          <a:p>
            <a:endParaRPr lang="en-NZ" i="0" baseline="0" dirty="0"/>
          </a:p>
          <a:p>
            <a:r>
              <a:rPr lang="en-NZ" i="0" baseline="0" dirty="0"/>
              <a:t>In New Zealand, consistent with many other jurisdictions, the main practice issue has been determining whether a public sector combination should be treated as an amalgamation or acquisition.</a:t>
            </a:r>
          </a:p>
          <a:p>
            <a:endParaRPr lang="en-NZ" i="0" baseline="0" dirty="0"/>
          </a:p>
          <a:p>
            <a:r>
              <a:rPr lang="en-NZ" i="0" baseline="0" dirty="0"/>
              <a:t>It is anticipated that IPSAS 40 once developed into a PBE Standard will be applicable to combinations in both the Public Sector and NFP sector. The bringing together of operations is a common occurrence in both these sectors. </a:t>
            </a:r>
          </a:p>
          <a:p>
            <a:endParaRPr lang="en-NZ" i="0" baseline="0" dirty="0"/>
          </a:p>
          <a:p>
            <a:r>
              <a:rPr lang="en-NZ" i="0" baseline="0" dirty="0"/>
              <a:t> </a:t>
            </a:r>
            <a:endParaRPr lang="en-NZ" dirty="0"/>
          </a:p>
        </p:txBody>
      </p:sp>
      <p:sp>
        <p:nvSpPr>
          <p:cNvPr id="4" name="Slide Number Placeholder 3"/>
          <p:cNvSpPr>
            <a:spLocks noGrp="1"/>
          </p:cNvSpPr>
          <p:nvPr>
            <p:ph type="sldNum" sz="quarter" idx="10"/>
          </p:nvPr>
        </p:nvSpPr>
        <p:spPr/>
        <p:txBody>
          <a:bodyPr/>
          <a:lstStyle/>
          <a:p>
            <a:fld id="{75609322-D538-4CFA-A885-9CFCFF2CE2B3}" type="slidenum">
              <a:rPr lang="en-NZ" smtClean="0"/>
              <a:pPr/>
              <a:t>1</a:t>
            </a:fld>
            <a:endParaRPr lang="en-NZ" dirty="0"/>
          </a:p>
        </p:txBody>
      </p:sp>
    </p:spTree>
    <p:extLst>
      <p:ext uri="{BB962C8B-B14F-4D97-AF65-F5344CB8AC3E}">
        <p14:creationId xmlns:p14="http://schemas.microsoft.com/office/powerpoint/2010/main" val="406438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3901D55-AF18-4107-8241-18072AE0F53D}" type="slidenum">
              <a:rPr lang="en-NZ" smtClean="0"/>
              <a:pPr/>
              <a:t>10</a:t>
            </a:fld>
            <a:endParaRPr lang="en-NZ" dirty="0"/>
          </a:p>
        </p:txBody>
      </p:sp>
    </p:spTree>
    <p:extLst>
      <p:ext uri="{BB962C8B-B14F-4D97-AF65-F5344CB8AC3E}">
        <p14:creationId xmlns:p14="http://schemas.microsoft.com/office/powerpoint/2010/main" val="402561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The objectives of this webinar/seminar are as per the slide.</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We will explain shortly exactly what we mean by a “right-of-use” model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webinar is not a technical training session, and therefore we will not discuss every aspect of the ED and all the finer details. There is always plenty of small print in an accounting standard, today’s objective is to give you an awareness of the key changes.</a:t>
            </a:r>
          </a:p>
          <a:p>
            <a:endParaRPr lang="en-NZ" dirty="0"/>
          </a:p>
          <a:p>
            <a:r>
              <a:rPr lang="en-NZ" dirty="0"/>
              <a:t>Before we outline the proposals in the ED, we want to introduce the XRB and outline the due process that we’re required to undertake to issue an accounting standard. </a:t>
            </a:r>
          </a:p>
          <a:p>
            <a:endParaRPr lang="en-NZ" dirty="0"/>
          </a:p>
          <a:p>
            <a:endParaRPr lang="en-NZ" dirty="0"/>
          </a:p>
        </p:txBody>
      </p:sp>
      <p:sp>
        <p:nvSpPr>
          <p:cNvPr id="4" name="Slide Number Placeholder 3"/>
          <p:cNvSpPr>
            <a:spLocks noGrp="1"/>
          </p:cNvSpPr>
          <p:nvPr>
            <p:ph type="sldNum" sz="quarter" idx="10"/>
          </p:nvPr>
        </p:nvSpPr>
        <p:spPr/>
        <p:txBody>
          <a:bodyPr/>
          <a:lstStyle/>
          <a:p>
            <a:fld id="{260C07F1-8EC1-4F72-A17D-7261C99B46C7}" type="slidenum">
              <a:rPr lang="en-NZ" smtClean="0"/>
              <a:t>2</a:t>
            </a:fld>
            <a:endParaRPr lang="en-NZ" dirty="0"/>
          </a:p>
        </p:txBody>
      </p:sp>
    </p:spTree>
    <p:extLst>
      <p:ext uri="{BB962C8B-B14F-4D97-AF65-F5344CB8AC3E}">
        <p14:creationId xmlns:p14="http://schemas.microsoft.com/office/powerpoint/2010/main" val="103849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The objectives of this webinar/seminar are as per the slide.</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We will explain shortly exactly what we mean by a “right-of-use” model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webinar is not a technical training session, and therefore we will not discuss every aspect of the ED and all the finer details. There is always plenty of small print in an accounting standard, today’s objective is to give you an awareness of the key changes.</a:t>
            </a:r>
          </a:p>
          <a:p>
            <a:endParaRPr lang="en-NZ" dirty="0"/>
          </a:p>
          <a:p>
            <a:r>
              <a:rPr lang="en-NZ" dirty="0"/>
              <a:t>Before we outline the proposals in the ED, we want to introduce the XRB and outline the due process that we’re required to undertake to issue an accounting standard. </a:t>
            </a:r>
          </a:p>
          <a:p>
            <a:endParaRPr lang="en-NZ" dirty="0"/>
          </a:p>
          <a:p>
            <a:endParaRPr lang="en-NZ" dirty="0"/>
          </a:p>
        </p:txBody>
      </p:sp>
      <p:sp>
        <p:nvSpPr>
          <p:cNvPr id="4" name="Slide Number Placeholder 3"/>
          <p:cNvSpPr>
            <a:spLocks noGrp="1"/>
          </p:cNvSpPr>
          <p:nvPr>
            <p:ph type="sldNum" sz="quarter" idx="10"/>
          </p:nvPr>
        </p:nvSpPr>
        <p:spPr/>
        <p:txBody>
          <a:bodyPr/>
          <a:lstStyle/>
          <a:p>
            <a:fld id="{260C07F1-8EC1-4F72-A17D-7261C99B46C7}" type="slidenum">
              <a:rPr lang="en-NZ" smtClean="0"/>
              <a:t>3</a:t>
            </a:fld>
            <a:endParaRPr lang="en-NZ" dirty="0"/>
          </a:p>
        </p:txBody>
      </p:sp>
    </p:spTree>
    <p:extLst>
      <p:ext uri="{BB962C8B-B14F-4D97-AF65-F5344CB8AC3E}">
        <p14:creationId xmlns:p14="http://schemas.microsoft.com/office/powerpoint/2010/main" val="327698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The objectives of this webinar/seminar are as per the slide.</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We will explain shortly exactly what we mean by a “right-of-use” model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webinar is not a technical training session, and therefore we will not discuss every aspect of the ED and all the finer details. There is always plenty of small print in an accounting standard, today’s objective is to give you an awareness of the key changes.</a:t>
            </a:r>
          </a:p>
          <a:p>
            <a:endParaRPr lang="en-NZ" dirty="0"/>
          </a:p>
          <a:p>
            <a:r>
              <a:rPr lang="en-NZ" dirty="0"/>
              <a:t>Before we outline the proposals in the ED, we want to introduce the XRB and outline the due process that we’re required to undertake to issue an accounting standard. </a:t>
            </a:r>
          </a:p>
          <a:p>
            <a:endParaRPr lang="en-NZ" dirty="0"/>
          </a:p>
          <a:p>
            <a:endParaRPr lang="en-NZ" dirty="0"/>
          </a:p>
        </p:txBody>
      </p:sp>
      <p:sp>
        <p:nvSpPr>
          <p:cNvPr id="4" name="Slide Number Placeholder 3"/>
          <p:cNvSpPr>
            <a:spLocks noGrp="1"/>
          </p:cNvSpPr>
          <p:nvPr>
            <p:ph type="sldNum" sz="quarter" idx="10"/>
          </p:nvPr>
        </p:nvSpPr>
        <p:spPr/>
        <p:txBody>
          <a:bodyPr/>
          <a:lstStyle/>
          <a:p>
            <a:fld id="{260C07F1-8EC1-4F72-A17D-7261C99B46C7}" type="slidenum">
              <a:rPr lang="en-NZ" smtClean="0"/>
              <a:t>4</a:t>
            </a:fld>
            <a:endParaRPr lang="en-NZ" dirty="0"/>
          </a:p>
        </p:txBody>
      </p:sp>
    </p:spTree>
    <p:extLst>
      <p:ext uri="{BB962C8B-B14F-4D97-AF65-F5344CB8AC3E}">
        <p14:creationId xmlns:p14="http://schemas.microsoft.com/office/powerpoint/2010/main" val="320133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768" y="4715153"/>
            <a:ext cx="5438140" cy="4712662"/>
          </a:xfrm>
        </p:spPr>
        <p:txBody>
          <a:bodyPr/>
          <a:lstStyle/>
          <a:p>
            <a:pPr marL="171450" indent="-171450">
              <a:buFont typeface="Arial" panose="020B0604020202020204" pitchFamily="34" charset="0"/>
              <a:buChar char="•"/>
            </a:pPr>
            <a:r>
              <a:rPr lang="en-NZ" dirty="0"/>
              <a:t>There are different presentation requirements for a new entity and a continuing entity in an amalgamation.</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An e.g of a new entity is where there is entity A and entity B, they combine to become entity C. </a:t>
            </a:r>
          </a:p>
          <a:p>
            <a:pPr marL="171450" indent="-171450">
              <a:buFont typeface="Arial" panose="020B0604020202020204" pitchFamily="34" charset="0"/>
              <a:buChar char="•"/>
            </a:pPr>
            <a:r>
              <a:rPr lang="en-NZ" dirty="0"/>
              <a:t>A continuing entity e.g. is where entity B is combined into entity A and entity A continues operation.  </a:t>
            </a:r>
          </a:p>
        </p:txBody>
      </p:sp>
      <p:sp>
        <p:nvSpPr>
          <p:cNvPr id="4" name="Slide Number Placeholder 3"/>
          <p:cNvSpPr>
            <a:spLocks noGrp="1"/>
          </p:cNvSpPr>
          <p:nvPr>
            <p:ph type="sldNum" sz="quarter" idx="10"/>
          </p:nvPr>
        </p:nvSpPr>
        <p:spPr/>
        <p:txBody>
          <a:bodyPr/>
          <a:lstStyle/>
          <a:p>
            <a:fld id="{75609322-D538-4CFA-A885-9CFCFF2CE2B3}" type="slidenum">
              <a:rPr lang="en-NZ" smtClean="0"/>
              <a:pPr/>
              <a:t>5</a:t>
            </a:fld>
            <a:endParaRPr lang="en-NZ" dirty="0"/>
          </a:p>
        </p:txBody>
      </p:sp>
    </p:spTree>
    <p:extLst>
      <p:ext uri="{BB962C8B-B14F-4D97-AF65-F5344CB8AC3E}">
        <p14:creationId xmlns:p14="http://schemas.microsoft.com/office/powerpoint/2010/main" val="321459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582613" y="685800"/>
            <a:ext cx="4414837" cy="2484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685800" y="3348038"/>
            <a:ext cx="5486400"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CA" altLang="en-US" sz="1000" dirty="0"/>
              <a:t>Issued in January 2017</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1499B7D-18D6-40EF-89BF-4E8DFA361B6F}" type="slidenum">
              <a:rPr lang="en-US" altLang="en-US" sz="1200" smtClean="0"/>
              <a:pPr/>
              <a:t>6</a:t>
            </a:fld>
            <a:endParaRPr lang="en-US" altLang="en-US" sz="1200" dirty="0"/>
          </a:p>
        </p:txBody>
      </p:sp>
    </p:spTree>
    <p:extLst>
      <p:ext uri="{BB962C8B-B14F-4D97-AF65-F5344CB8AC3E}">
        <p14:creationId xmlns:p14="http://schemas.microsoft.com/office/powerpoint/2010/main" val="72469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z="1000" dirty="0">
              <a:latin typeface="Arial" panose="020B0604020202020204" pitchFamily="34" charset="0"/>
              <a:cs typeface="Arial" panose="020B0604020202020204" pitchFamily="34" charset="0"/>
            </a:endParaRPr>
          </a:p>
          <a:p>
            <a:r>
              <a:rPr lang="en-CA" altLang="en-US" sz="1000" dirty="0">
                <a:latin typeface="Arial" panose="020B0604020202020204" pitchFamily="34" charset="0"/>
                <a:cs typeface="Arial" panose="020B0604020202020204" pitchFamily="34" charset="0"/>
              </a:rPr>
              <a:t>Step 1:  If no party to a public sector combination gains control of one or more operations as a result of the combination, the combination shall be classified as an amalgamation.</a:t>
            </a:r>
          </a:p>
          <a:p>
            <a:endParaRPr lang="en-CA" altLang="en-US" sz="1000" dirty="0">
              <a:latin typeface="Arial" panose="020B0604020202020204" pitchFamily="34" charset="0"/>
              <a:cs typeface="Arial" panose="020B0604020202020204" pitchFamily="34" charset="0"/>
            </a:endParaRPr>
          </a:p>
          <a:p>
            <a:r>
              <a:rPr lang="en-CA" altLang="en-US" sz="1000" dirty="0">
                <a:latin typeface="Arial" panose="020B0604020202020204" pitchFamily="34" charset="0"/>
                <a:cs typeface="Arial" panose="020B0604020202020204" pitchFamily="34" charset="0"/>
              </a:rPr>
              <a:t>In determining whether one party to a public sector combination gains control or one or more operations as a result of the combination, an entity applies the principles and guidance in IPSAS 36 </a:t>
            </a:r>
            <a:r>
              <a:rPr lang="en-CA" altLang="en-US" sz="1000" i="1" dirty="0">
                <a:latin typeface="Arial" panose="020B0604020202020204" pitchFamily="34" charset="0"/>
                <a:cs typeface="Arial" panose="020B0604020202020204" pitchFamily="34" charset="0"/>
              </a:rPr>
              <a:t>Consolidated Financial Statements.</a:t>
            </a:r>
          </a:p>
          <a:p>
            <a:endParaRPr lang="en-CA" altLang="en-US" sz="1000" i="1" dirty="0">
              <a:latin typeface="Arial" panose="020B0604020202020204" pitchFamily="34" charset="0"/>
              <a:cs typeface="Arial" panose="020B0604020202020204" pitchFamily="34" charset="0"/>
            </a:endParaRPr>
          </a:p>
          <a:p>
            <a:r>
              <a:rPr lang="en-CA" altLang="en-US" sz="1000" b="0" i="0" dirty="0">
                <a:latin typeface="Arial" panose="020B0604020202020204" pitchFamily="34" charset="0"/>
                <a:cs typeface="Arial" panose="020B0604020202020204" pitchFamily="34" charset="0"/>
              </a:rPr>
              <a:t>Thus, an entity gains control of an operations, if and only if the entity gains all the following:</a:t>
            </a:r>
          </a:p>
          <a:p>
            <a:pPr marL="228600" indent="-228600">
              <a:buAutoNum type="alphaLcParenBoth"/>
            </a:pPr>
            <a:r>
              <a:rPr lang="en-CA" altLang="en-US" sz="1000" b="0" i="0" dirty="0">
                <a:latin typeface="Arial" panose="020B0604020202020204" pitchFamily="34" charset="0"/>
                <a:cs typeface="Arial" panose="020B0604020202020204" pitchFamily="34" charset="0"/>
              </a:rPr>
              <a:t>Power over the operation</a:t>
            </a:r>
          </a:p>
          <a:p>
            <a:pPr marL="228600" indent="-228600">
              <a:buAutoNum type="alphaLcParenBoth"/>
            </a:pPr>
            <a:r>
              <a:rPr lang="en-CA" altLang="en-US" sz="1000" b="0" i="0" dirty="0">
                <a:latin typeface="Arial" panose="020B0604020202020204" pitchFamily="34" charset="0"/>
                <a:cs typeface="Arial" panose="020B0604020202020204" pitchFamily="34" charset="0"/>
              </a:rPr>
              <a:t>Exposure, or rights, to variable benefits </a:t>
            </a:r>
          </a:p>
          <a:p>
            <a:pPr marL="228600" indent="-228600">
              <a:buAutoNum type="alphaLcParenBoth"/>
            </a:pPr>
            <a:r>
              <a:rPr lang="en-CA" altLang="en-US" sz="1000" b="0" i="0" dirty="0">
                <a:latin typeface="Arial" panose="020B0604020202020204" pitchFamily="34" charset="0"/>
                <a:cs typeface="Arial" panose="020B0604020202020204" pitchFamily="34" charset="0"/>
              </a:rPr>
              <a:t>The ability to use its power over the operation to affect the nature of amount of the benefits from its involvement with the operation.</a:t>
            </a:r>
          </a:p>
          <a:p>
            <a:endParaRPr lang="en-CA" altLang="en-US" sz="1000" dirty="0">
              <a:latin typeface="Arial" panose="020B0604020202020204" pitchFamily="34" charset="0"/>
              <a:cs typeface="Arial" panose="020B0604020202020204" pitchFamily="34" charset="0"/>
            </a:endParaRPr>
          </a:p>
          <a:p>
            <a:endParaRPr lang="en-CA" altLang="en-US" sz="1000" dirty="0">
              <a:latin typeface="Arial" panose="020B0604020202020204" pitchFamily="34" charset="0"/>
              <a:cs typeface="Arial" panose="020B0604020202020204" pitchFamily="34" charset="0"/>
            </a:endParaRPr>
          </a:p>
          <a:p>
            <a:r>
              <a:rPr lang="en-CA" altLang="en-US" sz="1000" dirty="0">
                <a:latin typeface="Arial" panose="020B0604020202020204" pitchFamily="34" charset="0"/>
                <a:cs typeface="Arial" panose="020B0604020202020204" pitchFamily="34" charset="0"/>
              </a:rPr>
              <a:t>Step 2: The gaining of control of operations by a party to the combination is an essential element of an acquisition, but is not sufficient in itself to determine whether a combination is an acquisition.</a:t>
            </a:r>
          </a:p>
          <a:p>
            <a:r>
              <a:rPr lang="en-CA" altLang="en-US" sz="1000" dirty="0">
                <a:latin typeface="Arial" panose="020B0604020202020204" pitchFamily="34" charset="0"/>
                <a:cs typeface="Arial" panose="020B0604020202020204" pitchFamily="34" charset="0"/>
              </a:rPr>
              <a:t>Consequently, where one party to the combination gains control of operations, other indicators that may provide evidence that the combination is an amalgamation – consideration and decision-making – require consideration. </a:t>
            </a:r>
          </a:p>
          <a:p>
            <a:endParaRPr lang="en-CA" altLang="en-US" sz="1000" dirty="0">
              <a:latin typeface="Arial" panose="020B0604020202020204" pitchFamily="34" charset="0"/>
              <a:cs typeface="Arial" panose="020B0604020202020204" pitchFamily="34" charset="0"/>
            </a:endParaRPr>
          </a:p>
          <a:p>
            <a:r>
              <a:rPr lang="en-CA" altLang="en-US" sz="1000" dirty="0">
                <a:latin typeface="Arial" panose="020B0604020202020204" pitchFamily="34" charset="0"/>
                <a:cs typeface="Arial" panose="020B0604020202020204" pitchFamily="34" charset="0"/>
              </a:rPr>
              <a:t>The indicators provided in the standard are considered individually or in combination – at the end of the day the preparer is required to make judgement call over the substance of the transaction.</a:t>
            </a:r>
          </a:p>
          <a:p>
            <a:endParaRPr lang="en-CA" altLang="en-US" sz="1000" dirty="0">
              <a:latin typeface="Arial" panose="020B0604020202020204" pitchFamily="34" charset="0"/>
              <a:cs typeface="Arial" panose="020B0604020202020204" pitchFamily="34" charset="0"/>
            </a:endParaRPr>
          </a:p>
          <a:p>
            <a:r>
              <a:rPr lang="en-CA" altLang="en-US" sz="1000" dirty="0">
                <a:latin typeface="Arial" panose="020B0604020202020204" pitchFamily="34" charset="0"/>
                <a:cs typeface="Arial" panose="020B0604020202020204" pitchFamily="34" charset="0"/>
              </a:rPr>
              <a:t>The process is summarized in this diagram:</a:t>
            </a:r>
          </a:p>
          <a:p>
            <a:r>
              <a:rPr lang="en-CA" altLang="en-US" sz="1000" b="1" dirty="0">
                <a:latin typeface="Arial" panose="020B0604020202020204" pitchFamily="34" charset="0"/>
                <a:cs typeface="Arial" panose="020B0604020202020204" pitchFamily="34" charset="0"/>
                <a:sym typeface="Wingdings" panose="05000000000000000000" pitchFamily="2" charset="2"/>
              </a:rPr>
              <a:t></a:t>
            </a:r>
            <a:r>
              <a:rPr lang="en-CA" altLang="en-US" sz="1000" dirty="0">
                <a:latin typeface="Arial" panose="020B0604020202020204" pitchFamily="34" charset="0"/>
                <a:cs typeface="Arial" panose="020B0604020202020204" pitchFamily="34" charset="0"/>
                <a:sym typeface="Wingdings" panose="05000000000000000000" pitchFamily="2" charset="2"/>
              </a:rPr>
              <a:t> Does one party to the combination gain control of operations? </a:t>
            </a:r>
            <a:r>
              <a:rPr lang="en-CA" altLang="en-US" sz="1000" b="1" dirty="0">
                <a:latin typeface="Arial" panose="020B0604020202020204" pitchFamily="34" charset="0"/>
                <a:cs typeface="Arial" panose="020B0604020202020204" pitchFamily="34" charset="0"/>
                <a:sym typeface="Wingdings" panose="05000000000000000000" pitchFamily="2" charset="2"/>
              </a:rPr>
              <a:t></a:t>
            </a:r>
            <a:r>
              <a:rPr lang="en-CA" altLang="en-US" sz="1000" dirty="0">
                <a:latin typeface="Arial" panose="020B0604020202020204" pitchFamily="34" charset="0"/>
                <a:cs typeface="Arial" panose="020B0604020202020204" pitchFamily="34" charset="0"/>
                <a:sym typeface="Wingdings" panose="05000000000000000000" pitchFamily="2" charset="2"/>
              </a:rPr>
              <a:t> If the answer is no, the combination is an amalgamation.</a:t>
            </a:r>
          </a:p>
          <a:p>
            <a:r>
              <a:rPr lang="en-CA" altLang="en-US" sz="1000" b="1" dirty="0">
                <a:latin typeface="Arial" panose="020B0604020202020204" pitchFamily="34" charset="0"/>
                <a:cs typeface="Arial" panose="020B0604020202020204" pitchFamily="34" charset="0"/>
                <a:sym typeface="Wingdings" panose="05000000000000000000" pitchFamily="2" charset="2"/>
              </a:rPr>
              <a:t></a:t>
            </a:r>
            <a:r>
              <a:rPr lang="en-CA" altLang="en-US" sz="1000" dirty="0">
                <a:latin typeface="Arial" panose="020B0604020202020204" pitchFamily="34" charset="0"/>
                <a:cs typeface="Arial" panose="020B0604020202020204" pitchFamily="34" charset="0"/>
                <a:sym typeface="Wingdings" panose="05000000000000000000" pitchFamily="2" charset="2"/>
              </a:rPr>
              <a:t> If the answer is yes, there is a need to consider the economic substance of the combination, and whether this is that of an amalgamation</a:t>
            </a:r>
          </a:p>
          <a:p>
            <a:r>
              <a:rPr lang="en-CA" altLang="en-US" sz="1000" b="1" dirty="0">
                <a:latin typeface="Arial" panose="020B0604020202020204" pitchFamily="34" charset="0"/>
                <a:cs typeface="Arial" panose="020B0604020202020204" pitchFamily="34" charset="0"/>
                <a:sym typeface="Wingdings" panose="05000000000000000000" pitchFamily="2" charset="2"/>
              </a:rPr>
              <a:t></a:t>
            </a:r>
            <a:r>
              <a:rPr lang="en-CA" altLang="en-US" sz="1000" dirty="0">
                <a:latin typeface="Arial" panose="020B0604020202020204" pitchFamily="34" charset="0"/>
                <a:cs typeface="Arial" panose="020B0604020202020204" pitchFamily="34" charset="0"/>
                <a:sym typeface="Wingdings" panose="05000000000000000000" pitchFamily="2" charset="2"/>
              </a:rPr>
              <a:t> If there is evidence that the economic substance of the combination is that of an amalgamation, the combination is an amalgamation.</a:t>
            </a:r>
          </a:p>
          <a:p>
            <a:r>
              <a:rPr lang="en-CA" altLang="en-US" sz="1000" b="1" dirty="0">
                <a:latin typeface="Arial" panose="020B0604020202020204" pitchFamily="34" charset="0"/>
                <a:cs typeface="Arial" panose="020B0604020202020204" pitchFamily="34" charset="0"/>
                <a:sym typeface="Wingdings" panose="05000000000000000000" pitchFamily="2" charset="2"/>
              </a:rPr>
              <a:t></a:t>
            </a:r>
            <a:r>
              <a:rPr lang="en-CA" altLang="en-US" sz="1000" dirty="0">
                <a:latin typeface="Arial" panose="020B0604020202020204" pitchFamily="34" charset="0"/>
                <a:cs typeface="Arial" panose="020B0604020202020204" pitchFamily="34" charset="0"/>
                <a:sym typeface="Wingdings" panose="05000000000000000000" pitchFamily="2" charset="2"/>
              </a:rPr>
              <a:t> If there is evidence that the economic substance of the combination is that of an acquisition – which includes cases where there is no evidence that the economic substance of the combination is that of an amalgamation – the combination is an acquisition.</a:t>
            </a:r>
            <a:endParaRPr lang="en-US" altLang="en-US" sz="1000" dirty="0">
              <a:latin typeface="Arial" panose="020B0604020202020204" pitchFamily="34" charset="0"/>
              <a:cs typeface="Arial" panose="020B0604020202020204"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807CE904-7A3F-4C22-B93D-B41BCD60989F}" type="slidenum">
              <a:rPr lang="en-US" altLang="en-US" sz="1200" smtClean="0"/>
              <a:pPr/>
              <a:t>7</a:t>
            </a:fld>
            <a:endParaRPr lang="en-US" altLang="en-US" sz="1200" dirty="0"/>
          </a:p>
        </p:txBody>
      </p:sp>
    </p:spTree>
    <p:extLst>
      <p:ext uri="{BB962C8B-B14F-4D97-AF65-F5344CB8AC3E}">
        <p14:creationId xmlns:p14="http://schemas.microsoft.com/office/powerpoint/2010/main" val="15545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60C07F1-8EC1-4F72-A17D-7261C99B46C7}" type="slidenum">
              <a:rPr lang="en-NZ" smtClean="0"/>
              <a:t>8</a:t>
            </a:fld>
            <a:endParaRPr lang="en-NZ" dirty="0"/>
          </a:p>
        </p:txBody>
      </p:sp>
    </p:spTree>
    <p:extLst>
      <p:ext uri="{BB962C8B-B14F-4D97-AF65-F5344CB8AC3E}">
        <p14:creationId xmlns:p14="http://schemas.microsoft.com/office/powerpoint/2010/main" val="10201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NZ" dirty="0"/>
              <a:t>We will take a pause for any comments or questions</a:t>
            </a:r>
          </a:p>
        </p:txBody>
      </p:sp>
      <p:sp>
        <p:nvSpPr>
          <p:cNvPr id="4" name="Slide Number Placeholder 3"/>
          <p:cNvSpPr>
            <a:spLocks noGrp="1"/>
          </p:cNvSpPr>
          <p:nvPr>
            <p:ph type="sldNum" sz="quarter" idx="10"/>
          </p:nvPr>
        </p:nvSpPr>
        <p:spPr/>
        <p:txBody>
          <a:bodyPr/>
          <a:lstStyle/>
          <a:p>
            <a:fld id="{A3901D55-AF18-4107-8241-18072AE0F53D}" type="slidenum">
              <a:rPr lang="en-NZ" smtClean="0"/>
              <a:pPr/>
              <a:t>9</a:t>
            </a:fld>
            <a:endParaRPr lang="en-NZ" dirty="0"/>
          </a:p>
        </p:txBody>
      </p:sp>
    </p:spTree>
    <p:extLst>
      <p:ext uri="{BB962C8B-B14F-4D97-AF65-F5344CB8AC3E}">
        <p14:creationId xmlns:p14="http://schemas.microsoft.com/office/powerpoint/2010/main" val="98541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ipsasb.org/"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9" name="Picture 8" descr="iStock_000010012145Medium.jpg"/>
          <p:cNvPicPr>
            <a:picLocks noChangeAspect="1"/>
          </p:cNvPicPr>
          <p:nvPr userDrawn="1"/>
        </p:nvPicPr>
        <p:blipFill>
          <a:blip r:embed="rId2" cstate="print"/>
          <a:srcRect b="3528"/>
          <a:stretch>
            <a:fillRect/>
          </a:stretch>
        </p:blipFill>
        <p:spPr>
          <a:xfrm>
            <a:off x="0" y="0"/>
            <a:ext cx="12192000" cy="5877272"/>
          </a:xfrm>
          <a:prstGeom prst="rect">
            <a:avLst/>
          </a:prstGeom>
        </p:spPr>
      </p:pic>
      <p:sp>
        <p:nvSpPr>
          <p:cNvPr id="10" name="Rectangle 9"/>
          <p:cNvSpPr/>
          <p:nvPr userDrawn="1"/>
        </p:nvSpPr>
        <p:spPr>
          <a:xfrm>
            <a:off x="0" y="0"/>
            <a:ext cx="12192000" cy="5877272"/>
          </a:xfrm>
          <a:prstGeom prst="rect">
            <a:avLst/>
          </a:prstGeom>
          <a:gradFill>
            <a:gsLst>
              <a:gs pos="0">
                <a:srgbClr val="253C92"/>
              </a:gs>
              <a:gs pos="50000">
                <a:srgbClr val="253C92">
                  <a:alpha val="72000"/>
                </a:srgbClr>
              </a:gs>
              <a:gs pos="100000">
                <a:srgbClr val="253C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 name="Title 1"/>
          <p:cNvSpPr>
            <a:spLocks noGrp="1"/>
          </p:cNvSpPr>
          <p:nvPr>
            <p:ph type="ctrTitle" hasCustomPrompt="1"/>
          </p:nvPr>
        </p:nvSpPr>
        <p:spPr>
          <a:xfrm>
            <a:off x="914400" y="2130426"/>
            <a:ext cx="10363200" cy="1470025"/>
          </a:xfrm>
        </p:spPr>
        <p:txBody>
          <a:bodyPr>
            <a:noAutofit/>
          </a:bodyPr>
          <a:lstStyle>
            <a:lvl1pPr>
              <a:defRPr sz="4400" b="1">
                <a:solidFill>
                  <a:schemeClr val="bg1"/>
                </a:solidFill>
                <a:effectLst>
                  <a:outerShdw blurRad="38100" dist="38100" dir="2700000" algn="tl">
                    <a:srgbClr val="000000">
                      <a:alpha val="43137"/>
                    </a:srgbClr>
                  </a:outerShdw>
                </a:effectLst>
              </a:defRPr>
            </a:lvl1pPr>
          </a:lstStyle>
          <a:p>
            <a:r>
              <a:rPr lang="en-US" dirty="0"/>
              <a:t>Click to edit Master </a:t>
            </a:r>
            <a:br>
              <a:rPr lang="en-US" dirty="0"/>
            </a:br>
            <a:r>
              <a:rPr lang="en-US" dirty="0"/>
              <a:t>title style</a:t>
            </a:r>
            <a:endParaRPr lang="en-NZ"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8CC63F"/>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00809"/>
            <a:ext cx="2743200" cy="4425355"/>
          </a:xfrm>
        </p:spPr>
        <p:txBody>
          <a:bodyPr vert="eaVert"/>
          <a:lstStyle>
            <a:lvl1pPr>
              <a:defRPr>
                <a:solidFill>
                  <a:schemeClr val="tx1">
                    <a:lumMod val="65000"/>
                    <a:lumOff val="35000"/>
                  </a:schemeClr>
                </a:solidFill>
                <a:effectLst/>
              </a:defRPr>
            </a:lvl1pPr>
          </a:lstStyle>
          <a:p>
            <a:r>
              <a:rPr lang="en-US"/>
              <a:t>Click to edit Master title style</a:t>
            </a:r>
            <a:endParaRPr lang="en-NZ" dirty="0"/>
          </a:p>
        </p:txBody>
      </p:sp>
      <p:sp>
        <p:nvSpPr>
          <p:cNvPr id="3" name="Vertical Text Placeholder 2"/>
          <p:cNvSpPr>
            <a:spLocks noGrp="1"/>
          </p:cNvSpPr>
          <p:nvPr>
            <p:ph type="body" orient="vert" idx="1"/>
          </p:nvPr>
        </p:nvSpPr>
        <p:spPr>
          <a:xfrm>
            <a:off x="609600" y="1700809"/>
            <a:ext cx="8026400" cy="4425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en-US" altLang="en-US" sz="2400" dirty="0"/>
          </a:p>
        </p:txBody>
      </p:sp>
      <p:sp>
        <p:nvSpPr>
          <p:cNvPr id="5" name="Rectangle 5"/>
          <p:cNvSpPr>
            <a:spLocks noChangeArrowheads="1"/>
          </p:cNvSpPr>
          <p:nvPr userDrawn="1"/>
        </p:nvSpPr>
        <p:spPr bwMode="auto">
          <a:xfrm>
            <a:off x="0" y="1598613"/>
            <a:ext cx="12192000" cy="5256212"/>
          </a:xfrm>
          <a:prstGeom prst="rect">
            <a:avLst/>
          </a:prstGeom>
          <a:gradFill rotWithShape="0">
            <a:gsLst>
              <a:gs pos="0">
                <a:srgbClr val="18276E"/>
              </a:gs>
              <a:gs pos="100000">
                <a:srgbClr val="0092D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en-US" altLang="en-US" sz="2400" dirty="0"/>
          </a:p>
        </p:txBody>
      </p:sp>
      <p:pic>
        <p:nvPicPr>
          <p:cNvPr id="6" name="Picture 6" descr="Ribbon_green_1.25in_width.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52800" y="159385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9100" y="733425"/>
            <a:ext cx="271991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89600" y="1676400"/>
            <a:ext cx="6197600" cy="990600"/>
          </a:xfrm>
        </p:spPr>
        <p:txBody>
          <a:bodyPr/>
          <a:lstStyle/>
          <a:p>
            <a:r>
              <a:rPr lang="en-US"/>
              <a:t>Click to edit Master title style</a:t>
            </a:r>
            <a:endParaRPr lang="en-US" dirty="0"/>
          </a:p>
        </p:txBody>
      </p:sp>
      <p:sp>
        <p:nvSpPr>
          <p:cNvPr id="8" name="Subtitle 2"/>
          <p:cNvSpPr>
            <a:spLocks noGrp="1"/>
          </p:cNvSpPr>
          <p:nvPr>
            <p:ph type="subTitle" idx="1"/>
          </p:nvPr>
        </p:nvSpPr>
        <p:spPr>
          <a:xfrm>
            <a:off x="5689600" y="3313113"/>
            <a:ext cx="4080933" cy="1752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885585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508000" y="457200"/>
            <a:ext cx="100584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3326228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8000" y="457200"/>
            <a:ext cx="100584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2766394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1"/>
            <a:ext cx="6815667" cy="4267200"/>
          </a:xfrm>
        </p:spPr>
        <p:txBody>
          <a:bodyPr/>
          <a:lstStyle>
            <a:lvl1pPr>
              <a:defRPr sz="24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1600202"/>
            <a:ext cx="4112684" cy="4267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508000" y="457200"/>
            <a:ext cx="100584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113297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508000" y="457200"/>
            <a:ext cx="1005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2400" b="1" dirty="0">
                <a:solidFill>
                  <a:schemeClr val="bg1"/>
                </a:solidFill>
                <a:ea typeface="MS PGothic" panose="020B0600070205080204" pitchFamily="34" charset="-128"/>
              </a:rPr>
              <a:t>Click to edit Master title style</a:t>
            </a:r>
          </a:p>
        </p:txBody>
      </p:sp>
      <p:sp>
        <p:nvSpPr>
          <p:cNvPr id="2" name="Title 1"/>
          <p:cNvSpPr>
            <a:spLocks noGrp="1"/>
          </p:cNvSpPr>
          <p:nvPr>
            <p:ph type="title"/>
          </p:nvPr>
        </p:nvSpPr>
        <p:spPr>
          <a:xfrm>
            <a:off x="508001" y="4406901"/>
            <a:ext cx="10818284"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508001" y="2906713"/>
            <a:ext cx="10818284"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88794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981200"/>
            <a:ext cx="5486400" cy="4114800"/>
          </a:xfrm>
        </p:spPr>
        <p:txBody>
          <a:bodyPr/>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6133" y="1981200"/>
            <a:ext cx="5486400" cy="4114800"/>
          </a:xfrm>
        </p:spPr>
        <p:txBody>
          <a:bodyPr/>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508000" y="457200"/>
            <a:ext cx="100584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237017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508000" y="457200"/>
            <a:ext cx="100584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238051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44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8000" y="1600200"/>
            <a:ext cx="11277600"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669889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flipH="1">
            <a:off x="512234" y="6096000"/>
            <a:ext cx="11679767" cy="46038"/>
          </a:xfrm>
          <a:prstGeom prst="rect">
            <a:avLst/>
          </a:prstGeom>
          <a:gradFill rotWithShape="1">
            <a:gsLst>
              <a:gs pos="0">
                <a:srgbClr val="168136"/>
              </a:gs>
              <a:gs pos="999">
                <a:srgbClr val="168136"/>
              </a:gs>
              <a:gs pos="100000">
                <a:srgbClr val="68B1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en-US" altLang="en-US" sz="2400" dirty="0"/>
          </a:p>
        </p:txBody>
      </p:sp>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8667" y="2201864"/>
            <a:ext cx="389466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1"/>
          <p:cNvSpPr txBox="1">
            <a:spLocks noChangeArrowheads="1"/>
          </p:cNvSpPr>
          <p:nvPr userDrawn="1"/>
        </p:nvSpPr>
        <p:spPr bwMode="auto">
          <a:xfrm>
            <a:off x="4895851" y="5105400"/>
            <a:ext cx="18005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US" altLang="en-US" sz="1800" dirty="0">
                <a:solidFill>
                  <a:srgbClr val="595959"/>
                </a:solidFill>
                <a:hlinkClick r:id="rId3"/>
              </a:rPr>
              <a:t>www.ipsasb.org</a:t>
            </a:r>
            <a:endParaRPr lang="en-US" altLang="en-US" sz="1800" dirty="0">
              <a:solidFill>
                <a:srgbClr val="595959"/>
              </a:solidFill>
            </a:endParaRPr>
          </a:p>
        </p:txBody>
      </p:sp>
    </p:spTree>
    <p:extLst>
      <p:ext uri="{BB962C8B-B14F-4D97-AF65-F5344CB8AC3E}">
        <p14:creationId xmlns:p14="http://schemas.microsoft.com/office/powerpoint/2010/main" val="2435296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508000" y="457200"/>
            <a:ext cx="10058400" cy="533400"/>
          </a:xfrm>
        </p:spPr>
        <p:txBody>
          <a:bodyPr/>
          <a:lstStyle/>
          <a:p>
            <a:r>
              <a:rPr lang="en-US"/>
              <a:t>Click to edit Master title style</a:t>
            </a:r>
            <a:endParaRPr lang="en-US" dirty="0"/>
          </a:p>
        </p:txBody>
      </p:sp>
      <p:sp>
        <p:nvSpPr>
          <p:cNvPr id="9" name="Subtitle 2"/>
          <p:cNvSpPr>
            <a:spLocks noGrp="1"/>
          </p:cNvSpPr>
          <p:nvPr>
            <p:ph type="subTitle" idx="10"/>
          </p:nvPr>
        </p:nvSpPr>
        <p:spPr>
          <a:xfrm>
            <a:off x="508000" y="152400"/>
            <a:ext cx="3556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599077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508000" y="457200"/>
            <a:ext cx="10058400" cy="533400"/>
          </a:xfrm>
        </p:spPr>
        <p:txBody>
          <a:bodyPr/>
          <a:lstStyle/>
          <a:p>
            <a:r>
              <a:rPr lang="en-US"/>
              <a:t>Click to edit Master title style</a:t>
            </a:r>
            <a:endParaRPr lang="en-US" dirty="0"/>
          </a:p>
        </p:txBody>
      </p:sp>
      <p:sp>
        <p:nvSpPr>
          <p:cNvPr id="9" name="Subtitle 2"/>
          <p:cNvSpPr>
            <a:spLocks noGrp="1"/>
          </p:cNvSpPr>
          <p:nvPr>
            <p:ph type="subTitle" idx="10"/>
          </p:nvPr>
        </p:nvSpPr>
        <p:spPr>
          <a:xfrm>
            <a:off x="508000" y="152400"/>
            <a:ext cx="3556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37382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lumMod val="65000"/>
                    <a:lumOff val="35000"/>
                  </a:schemeClr>
                </a:solidFill>
                <a:effectLst/>
              </a:defRPr>
            </a:lvl1pPr>
          </a:lstStyle>
          <a:p>
            <a:r>
              <a:rPr lang="en-US"/>
              <a:t>Click to edit Master title style</a:t>
            </a:r>
            <a:endParaRPr lang="en-NZ"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lumMod val="65000"/>
                    <a:lumOff val="35000"/>
                  </a:schemeClr>
                </a:solidFill>
                <a:effectLst/>
              </a:defRPr>
            </a:lvl1pPr>
          </a:lstStyle>
          <a:p>
            <a:r>
              <a:rPr lang="en-US"/>
              <a:t>Click to edit Master title style</a:t>
            </a:r>
            <a:endParaRPr lang="en-NZ"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NZ"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7F563C5D-D25D-42F7-9B95-D1779914AED5}" type="slidenum">
              <a:rPr lang="en-NZ" smtClean="0"/>
              <a:pPr/>
              <a:t>‹#›</a:t>
            </a:fld>
            <a:endParaRPr lang="en-NZ"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1412776"/>
          </a:xfrm>
          <a:prstGeom prst="rect">
            <a:avLst/>
          </a:prstGeom>
          <a:gradFill>
            <a:gsLst>
              <a:gs pos="0">
                <a:srgbClr val="253C92"/>
              </a:gs>
              <a:gs pos="50000">
                <a:srgbClr val="253C92">
                  <a:alpha val="72000"/>
                </a:srgbClr>
              </a:gs>
              <a:gs pos="100000">
                <a:srgbClr val="253C9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NZ" dirty="0"/>
          </a:p>
        </p:txBody>
      </p:sp>
      <p:sp>
        <p:nvSpPr>
          <p:cNvPr id="3" name="Text Placeholder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63C5D-D25D-42F7-9B95-D1779914AED5}" type="slidenum">
              <a:rPr lang="en-NZ" smtClean="0"/>
              <a:pPr/>
              <a:t>‹#›</a:t>
            </a:fld>
            <a:endParaRPr lang="en-NZ" dirty="0"/>
          </a:p>
        </p:txBody>
      </p:sp>
      <p:pic>
        <p:nvPicPr>
          <p:cNvPr id="13" name="Picture 12" descr="XRB-logomark-RGB-colour.gif"/>
          <p:cNvPicPr>
            <a:picLocks noChangeAspect="1"/>
          </p:cNvPicPr>
          <p:nvPr/>
        </p:nvPicPr>
        <p:blipFill>
          <a:blip r:embed="rId13" cstate="print"/>
          <a:stretch>
            <a:fillRect/>
          </a:stretch>
        </p:blipFill>
        <p:spPr>
          <a:xfrm>
            <a:off x="623393" y="6278688"/>
            <a:ext cx="1248139" cy="2466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bg1">
              <a:lumMod val="9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Clr>
          <a:srgbClr val="8CC63F"/>
        </a:buClr>
        <a:buSzPct val="100000"/>
        <a:buFont typeface="Wingdings" pitchFamily="2" charset="2"/>
        <a:buChar char="§"/>
        <a:defRPr sz="3200" kern="1200">
          <a:solidFill>
            <a:srgbClr val="253C92"/>
          </a:solidFill>
          <a:latin typeface="+mn-lt"/>
          <a:ea typeface="+mn-ea"/>
          <a:cs typeface="+mn-cs"/>
        </a:defRPr>
      </a:lvl1pPr>
      <a:lvl2pPr marL="742950" indent="-384175"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Ribbon_green_top.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67" y="1"/>
            <a:ext cx="1217506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08000" y="447675"/>
            <a:ext cx="1005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508000" y="15240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3"/>
          <p:cNvSpPr txBox="1">
            <a:spLocks noGrp="1"/>
          </p:cNvSpPr>
          <p:nvPr/>
        </p:nvSpPr>
        <p:spPr bwMode="auto">
          <a:xfrm>
            <a:off x="8566152" y="6432550"/>
            <a:ext cx="3219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r>
              <a:rPr lang="en-US" sz="800" dirty="0">
                <a:solidFill>
                  <a:schemeClr val="bg2"/>
                </a:solidFill>
                <a:cs typeface="MS PGothic" charset="0"/>
              </a:rPr>
              <a:t>Page </a:t>
            </a:r>
            <a:fld id="{40D8F34F-CA1D-42CE-A7D1-147ED869D994}" type="slidenum">
              <a:rPr lang="en-US" sz="800" smtClean="0">
                <a:solidFill>
                  <a:schemeClr val="bg2"/>
                </a:solidFill>
              </a:rPr>
              <a:pPr algn="r">
                <a:defRPr/>
              </a:pPr>
              <a:t>‹#›</a:t>
            </a:fld>
            <a:r>
              <a:rPr lang="en-US" sz="800" dirty="0">
                <a:solidFill>
                  <a:schemeClr val="bg2"/>
                </a:solidFill>
                <a:cs typeface="MS PGothic" charset="0"/>
              </a:rPr>
              <a:t> | Proprietary and Copyrighted Information</a:t>
            </a:r>
          </a:p>
        </p:txBody>
      </p:sp>
      <p:sp>
        <p:nvSpPr>
          <p:cNvPr id="1030" name="Rectangle 5"/>
          <p:cNvSpPr>
            <a:spLocks noChangeArrowheads="1"/>
          </p:cNvSpPr>
          <p:nvPr/>
        </p:nvSpPr>
        <p:spPr bwMode="auto">
          <a:xfrm flipH="1">
            <a:off x="512234" y="6096000"/>
            <a:ext cx="11679767" cy="46038"/>
          </a:xfrm>
          <a:prstGeom prst="rect">
            <a:avLst/>
          </a:prstGeom>
          <a:gradFill rotWithShape="1">
            <a:gsLst>
              <a:gs pos="0">
                <a:srgbClr val="168136"/>
              </a:gs>
              <a:gs pos="999">
                <a:srgbClr val="168136"/>
              </a:gs>
              <a:gs pos="100000">
                <a:srgbClr val="68B1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en-US" altLang="en-US" sz="2400" dirty="0"/>
          </a:p>
        </p:txBody>
      </p:sp>
      <p:pic>
        <p:nvPicPr>
          <p:cNvPr id="1031" name="Picture 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4351" y="6351588"/>
            <a:ext cx="1449916"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9"/>
          <p:cNvSpPr txBox="1">
            <a:spLocks noChangeArrowheads="1"/>
          </p:cNvSpPr>
          <p:nvPr userDrawn="1"/>
        </p:nvSpPr>
        <p:spPr bwMode="auto">
          <a:xfrm>
            <a:off x="508000" y="150814"/>
            <a:ext cx="45218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CA" altLang="en-US" sz="1400" dirty="0">
                <a:solidFill>
                  <a:schemeClr val="bg1"/>
                </a:solidFill>
              </a:rPr>
              <a:t>Public Sector Combinations: An Introduction to IPSAS 40</a:t>
            </a:r>
            <a:endParaRPr lang="en-US" altLang="en-US" sz="1400" dirty="0">
              <a:solidFill>
                <a:schemeClr val="bg1"/>
              </a:solidFill>
            </a:endParaRPr>
          </a:p>
        </p:txBody>
      </p:sp>
    </p:spTree>
    <p:extLst>
      <p:ext uri="{BB962C8B-B14F-4D97-AF65-F5344CB8AC3E}">
        <p14:creationId xmlns:p14="http://schemas.microsoft.com/office/powerpoint/2010/main" val="3444028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2400" b="1">
          <a:solidFill>
            <a:schemeClr val="bg1"/>
          </a:solidFill>
          <a:latin typeface="+mj-lt"/>
          <a:ea typeface="MS PGothic" panose="020B0600070205080204" pitchFamily="34" charset="-128"/>
          <a:cs typeface="ＭＳ Ｐゴシック" charset="0"/>
        </a:defRPr>
      </a:lvl1pPr>
      <a:lvl2pPr algn="l" rtl="0" fontAlgn="base">
        <a:spcBef>
          <a:spcPct val="0"/>
        </a:spcBef>
        <a:spcAft>
          <a:spcPct val="0"/>
        </a:spcAft>
        <a:defRPr sz="2400" b="1">
          <a:solidFill>
            <a:schemeClr val="bg1"/>
          </a:solidFill>
          <a:latin typeface="Arial" charset="0"/>
          <a:ea typeface="MS PGothic" panose="020B0600070205080204" pitchFamily="34" charset="-128"/>
          <a:cs typeface="ＭＳ Ｐゴシック" charset="0"/>
        </a:defRPr>
      </a:lvl2pPr>
      <a:lvl3pPr algn="l" rtl="0" fontAlgn="base">
        <a:spcBef>
          <a:spcPct val="0"/>
        </a:spcBef>
        <a:spcAft>
          <a:spcPct val="0"/>
        </a:spcAft>
        <a:defRPr sz="2400" b="1">
          <a:solidFill>
            <a:schemeClr val="bg1"/>
          </a:solidFill>
          <a:latin typeface="Arial" charset="0"/>
          <a:ea typeface="MS PGothic" panose="020B0600070205080204" pitchFamily="34" charset="-128"/>
          <a:cs typeface="ＭＳ Ｐゴシック" charset="0"/>
        </a:defRPr>
      </a:lvl3pPr>
      <a:lvl4pPr algn="l" rtl="0" fontAlgn="base">
        <a:spcBef>
          <a:spcPct val="0"/>
        </a:spcBef>
        <a:spcAft>
          <a:spcPct val="0"/>
        </a:spcAft>
        <a:defRPr sz="2400" b="1">
          <a:solidFill>
            <a:schemeClr val="bg1"/>
          </a:solidFill>
          <a:latin typeface="Arial" charset="0"/>
          <a:ea typeface="MS PGothic" panose="020B0600070205080204" pitchFamily="34" charset="-128"/>
          <a:cs typeface="ＭＳ Ｐゴシック" charset="0"/>
        </a:defRPr>
      </a:lvl4pPr>
      <a:lvl5pPr algn="l" rtl="0" fontAlgn="base">
        <a:spcBef>
          <a:spcPct val="0"/>
        </a:spcBef>
        <a:spcAft>
          <a:spcPct val="0"/>
        </a:spcAft>
        <a:defRPr sz="2400" b="1">
          <a:solidFill>
            <a:schemeClr val="bg1"/>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p:titleStyle>
    <p:bodyStyle>
      <a:lvl1pPr marL="342900" indent="-342900" algn="l" rtl="0" fontAlgn="base">
        <a:spcBef>
          <a:spcPts val="775"/>
        </a:spcBef>
        <a:spcAft>
          <a:spcPct val="0"/>
        </a:spcAft>
        <a:buChar char="•"/>
        <a:defRPr sz="2400">
          <a:solidFill>
            <a:srgbClr val="595959"/>
          </a:solidFill>
          <a:latin typeface="+mn-lt"/>
          <a:ea typeface="MS PGothic" panose="020B0600070205080204" pitchFamily="34" charset="-128"/>
          <a:cs typeface="ＭＳ Ｐゴシック" charset="0"/>
        </a:defRPr>
      </a:lvl1pPr>
      <a:lvl2pPr marL="693738" indent="-346075" algn="l" rtl="0" fontAlgn="base">
        <a:spcBef>
          <a:spcPts val="775"/>
        </a:spcBef>
        <a:spcAft>
          <a:spcPct val="0"/>
        </a:spcAft>
        <a:buChar char="–"/>
        <a:defRPr sz="2000">
          <a:solidFill>
            <a:srgbClr val="595959"/>
          </a:solidFill>
          <a:latin typeface="+mn-lt"/>
          <a:ea typeface="MS PGothic" panose="020B0600070205080204" pitchFamily="34" charset="-128"/>
          <a:cs typeface="+mn-cs"/>
        </a:defRPr>
      </a:lvl2pPr>
      <a:lvl3pPr marL="1041400" indent="-346075" algn="l" rtl="0" fontAlgn="base">
        <a:spcBef>
          <a:spcPts val="775"/>
        </a:spcBef>
        <a:spcAft>
          <a:spcPct val="0"/>
        </a:spcAft>
        <a:buChar char="•"/>
        <a:defRPr>
          <a:solidFill>
            <a:srgbClr val="595959"/>
          </a:solidFill>
          <a:latin typeface="+mn-lt"/>
          <a:ea typeface="MS PGothic" panose="020B0600070205080204" pitchFamily="34" charset="-128"/>
          <a:cs typeface="+mn-cs"/>
        </a:defRPr>
      </a:lvl3pPr>
      <a:lvl4pPr marL="1389063" indent="-346075" algn="l" rtl="0" fontAlgn="base">
        <a:spcBef>
          <a:spcPts val="775"/>
        </a:spcBef>
        <a:spcAft>
          <a:spcPct val="0"/>
        </a:spcAft>
        <a:buChar char="–"/>
        <a:defRPr sz="1600">
          <a:solidFill>
            <a:srgbClr val="595959"/>
          </a:solidFill>
          <a:latin typeface="+mn-lt"/>
          <a:ea typeface="MS PGothic" panose="020B0600070205080204" pitchFamily="34" charset="-128"/>
          <a:cs typeface="+mn-cs"/>
        </a:defRPr>
      </a:lvl4pPr>
      <a:lvl5pPr marL="1736725" indent="-346075" algn="l" rtl="0" fontAlgn="base">
        <a:spcBef>
          <a:spcPts val="775"/>
        </a:spcBef>
        <a:spcAft>
          <a:spcPct val="0"/>
        </a:spcAft>
        <a:buChar char="»"/>
        <a:defRPr sz="1400">
          <a:solidFill>
            <a:srgbClr val="595959"/>
          </a:solidFill>
          <a:latin typeface="+mn-lt"/>
          <a:ea typeface="MS PGothic" panose="020B0600070205080204" pitchFamily="34" charset="-128"/>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ctrTitle"/>
          </p:nvPr>
        </p:nvSpPr>
        <p:spPr>
          <a:xfrm>
            <a:off x="571680" y="548680"/>
            <a:ext cx="10924920" cy="1368152"/>
          </a:xfrm>
        </p:spPr>
        <p:txBody>
          <a:bodyPr/>
          <a:lstStyle/>
          <a:p>
            <a:pPr algn="l"/>
            <a:r>
              <a:rPr lang="en-NZ" sz="3700" dirty="0"/>
              <a:t>Developing accounting requirements for PBE Combinations </a:t>
            </a:r>
          </a:p>
        </p:txBody>
      </p:sp>
      <p:sp>
        <p:nvSpPr>
          <p:cNvPr id="26" name="Subtitle 25"/>
          <p:cNvSpPr>
            <a:spLocks noGrp="1"/>
          </p:cNvSpPr>
          <p:nvPr>
            <p:ph type="subTitle" idx="1"/>
          </p:nvPr>
        </p:nvSpPr>
        <p:spPr>
          <a:xfrm>
            <a:off x="596505" y="4221088"/>
            <a:ext cx="7641577" cy="1291120"/>
          </a:xfrm>
        </p:spPr>
        <p:txBody>
          <a:bodyPr>
            <a:noAutofit/>
          </a:bodyPr>
          <a:lstStyle/>
          <a:p>
            <a:pPr algn="l"/>
            <a:r>
              <a:rPr lang="en-NZ" sz="2400" dirty="0"/>
              <a:t>Anthony Heffernan – Director of Accounting Standards </a:t>
            </a:r>
          </a:p>
          <a:p>
            <a:pPr algn="l"/>
            <a:r>
              <a:rPr lang="en-NZ" sz="2400" dirty="0"/>
              <a:t>April 2018</a:t>
            </a:r>
          </a:p>
        </p:txBody>
      </p:sp>
      <p:sp>
        <p:nvSpPr>
          <p:cNvPr id="2" name="Slide Number Placeholder 1"/>
          <p:cNvSpPr>
            <a:spLocks noGrp="1"/>
          </p:cNvSpPr>
          <p:nvPr>
            <p:ph type="sldNum" sz="quarter" idx="12"/>
          </p:nvPr>
        </p:nvSpPr>
        <p:spPr/>
        <p:txBody>
          <a:bodyPr/>
          <a:lstStyle/>
          <a:p>
            <a:fld id="{7F563C5D-D25D-42F7-9B95-D1779914AED5}" type="slidenum">
              <a:rPr lang="en-NZ" smtClean="0">
                <a:solidFill>
                  <a:srgbClr val="898989"/>
                </a:solidFill>
              </a:rPr>
              <a:pPr/>
              <a:t>1</a:t>
            </a:fld>
            <a:endParaRPr lang="en-NZ" dirty="0">
              <a:solidFill>
                <a:srgbClr val="898989"/>
              </a:solidFill>
            </a:endParaRPr>
          </a:p>
        </p:txBody>
      </p:sp>
      <p:sp>
        <p:nvSpPr>
          <p:cNvPr id="4" name="TextBox 3">
            <a:extLst>
              <a:ext uri="{FF2B5EF4-FFF2-40B4-BE49-F238E27FC236}">
                <a16:creationId xmlns:a16="http://schemas.microsoft.com/office/drawing/2014/main" xmlns="" id="{03F8E3F3-62E5-4E5E-8F0A-28C13C1B160B}"/>
              </a:ext>
            </a:extLst>
          </p:cNvPr>
          <p:cNvSpPr txBox="1"/>
          <p:nvPr/>
        </p:nvSpPr>
        <p:spPr>
          <a:xfrm>
            <a:off x="695400" y="2494636"/>
            <a:ext cx="10297144" cy="369332"/>
          </a:xfrm>
          <a:prstGeom prst="rect">
            <a:avLst/>
          </a:prstGeom>
          <a:solidFill>
            <a:schemeClr val="tx1"/>
          </a:solidFill>
          <a:ln>
            <a:solidFill>
              <a:schemeClr val="tx1"/>
            </a:solidFill>
          </a:ln>
        </p:spPr>
        <p:txBody>
          <a:bodyPr wrap="square" rtlCol="0">
            <a:spAutoFit/>
          </a:bodyPr>
          <a:lstStyle/>
          <a:p>
            <a:r>
              <a:rPr lang="en-NZ" b="1" dirty="0">
                <a:solidFill>
                  <a:schemeClr val="bg1"/>
                </a:solidFill>
              </a:rPr>
              <a:t>A PBE </a:t>
            </a:r>
            <a:r>
              <a:rPr lang="en-NZ" b="1" u="sng" dirty="0">
                <a:solidFill>
                  <a:schemeClr val="bg1"/>
                </a:solidFill>
              </a:rPr>
              <a:t>combination</a:t>
            </a:r>
            <a:r>
              <a:rPr lang="en-NZ" b="1" dirty="0">
                <a:solidFill>
                  <a:schemeClr val="bg1"/>
                </a:solidFill>
              </a:rPr>
              <a:t> is the bringing together of separate operations into one reporting entity.</a:t>
            </a:r>
            <a:endParaRPr lang="en-NZ"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dirty="0"/>
          </a:p>
          <a:p>
            <a:endParaRPr lang="en-NZ" dirty="0"/>
          </a:p>
          <a:p>
            <a:endParaRPr lang="en-NZ" dirty="0"/>
          </a:p>
        </p:txBody>
      </p:sp>
      <p:sp>
        <p:nvSpPr>
          <p:cNvPr id="4" name="Slide Number Placeholder 3"/>
          <p:cNvSpPr>
            <a:spLocks noGrp="1"/>
          </p:cNvSpPr>
          <p:nvPr>
            <p:ph type="sldNum" sz="quarter" idx="12"/>
          </p:nvPr>
        </p:nvSpPr>
        <p:spPr/>
        <p:txBody>
          <a:bodyPr/>
          <a:lstStyle/>
          <a:p>
            <a:fld id="{7F563C5D-D25D-42F7-9B95-D1779914AED5}" type="slidenum">
              <a:rPr lang="en-NZ" smtClean="0"/>
              <a:pPr/>
              <a:t>10</a:t>
            </a:fld>
            <a:endParaRPr lang="en-NZ" dirty="0"/>
          </a:p>
        </p:txBody>
      </p:sp>
      <p:sp>
        <p:nvSpPr>
          <p:cNvPr id="5" name="Rectangle 4"/>
          <p:cNvSpPr/>
          <p:nvPr/>
        </p:nvSpPr>
        <p:spPr>
          <a:xfrm>
            <a:off x="479376" y="3861048"/>
            <a:ext cx="11103024" cy="1384995"/>
          </a:xfrm>
          <a:prstGeom prst="rect">
            <a:avLst/>
          </a:prstGeom>
        </p:spPr>
        <p:txBody>
          <a:bodyPr wrap="square">
            <a:spAutoFit/>
          </a:bodyPr>
          <a:lstStyle/>
          <a:p>
            <a:endParaRPr lang="en-GB" sz="1400" b="1" dirty="0"/>
          </a:p>
          <a:p>
            <a:r>
              <a:rPr lang="en-GB" sz="1400" b="1" dirty="0"/>
              <a:t>Disclaimer</a:t>
            </a:r>
            <a:endParaRPr lang="en-NZ" sz="1400" dirty="0"/>
          </a:p>
          <a:p>
            <a:r>
              <a:rPr lang="en-GB" sz="1400" i="1" dirty="0"/>
              <a:t>This presentation provides personal views of the presenter and does not necessarily represent the views of the XRB or other XRB staff. Its contents are for general information only and do not constitute professional advice. The XRB expressly disclaims all liability for any loss or damages arising from reliance upon any information in this presentation. The contents of this presentation is not to be reproduced, distributed or referred to in a public document without the express prior approval of XRB staff.</a:t>
            </a:r>
            <a:endParaRPr lang="en-NZ" sz="1400" dirty="0"/>
          </a:p>
        </p:txBody>
      </p:sp>
      <p:pic>
        <p:nvPicPr>
          <p:cNvPr id="7"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87" y="1631593"/>
            <a:ext cx="3204064" cy="158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0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D2239-AFE4-49B0-85ED-20F29D3B0B22}"/>
              </a:ext>
            </a:extLst>
          </p:cNvPr>
          <p:cNvSpPr>
            <a:spLocks noGrp="1"/>
          </p:cNvSpPr>
          <p:nvPr>
            <p:ph type="title"/>
          </p:nvPr>
        </p:nvSpPr>
        <p:spPr>
          <a:xfrm>
            <a:off x="407368" y="188640"/>
            <a:ext cx="8229600" cy="1143000"/>
          </a:xfrm>
        </p:spPr>
        <p:txBody>
          <a:bodyPr>
            <a:normAutofit fontScale="90000"/>
          </a:bodyPr>
          <a:lstStyle/>
          <a:p>
            <a:pPr algn="l"/>
            <a:r>
              <a:rPr lang="en-NZ" sz="3600" dirty="0"/>
              <a:t>Why develop new accounting requirements?</a:t>
            </a:r>
          </a:p>
        </p:txBody>
      </p:sp>
      <p:sp>
        <p:nvSpPr>
          <p:cNvPr id="3" name="Content Placeholder 2">
            <a:extLst>
              <a:ext uri="{FF2B5EF4-FFF2-40B4-BE49-F238E27FC236}">
                <a16:creationId xmlns:a16="http://schemas.microsoft.com/office/drawing/2014/main" xmlns="" id="{23B30B7C-2572-4111-A991-FB4F48140190}"/>
              </a:ext>
            </a:extLst>
          </p:cNvPr>
          <p:cNvSpPr>
            <a:spLocks noGrp="1"/>
          </p:cNvSpPr>
          <p:nvPr>
            <p:ph idx="1"/>
          </p:nvPr>
        </p:nvSpPr>
        <p:spPr>
          <a:xfrm>
            <a:off x="508000" y="1628800"/>
            <a:ext cx="9836472" cy="4460965"/>
          </a:xfrm>
        </p:spPr>
        <p:txBody>
          <a:bodyPr>
            <a:normAutofit fontScale="92500" lnSpcReduction="10000"/>
          </a:bodyPr>
          <a:lstStyle/>
          <a:p>
            <a:pPr>
              <a:spcAft>
                <a:spcPts val="2000"/>
              </a:spcAft>
            </a:pPr>
            <a:r>
              <a:rPr lang="en-NZ" sz="2600" dirty="0"/>
              <a:t>The </a:t>
            </a:r>
            <a:r>
              <a:rPr lang="en-NZ" sz="2600" u="sng" dirty="0"/>
              <a:t>combining</a:t>
            </a:r>
            <a:r>
              <a:rPr lang="en-NZ" sz="2600" dirty="0"/>
              <a:t> of entities in the PBE sector (both Public Sector Entities and NFPs) is common practice </a:t>
            </a:r>
          </a:p>
          <a:p>
            <a:pPr>
              <a:spcAft>
                <a:spcPts val="2000"/>
              </a:spcAft>
            </a:pPr>
            <a:r>
              <a:rPr lang="en-NZ" sz="2600" i="1" dirty="0"/>
              <a:t> </a:t>
            </a:r>
            <a:r>
              <a:rPr lang="en-NZ" sz="2600" dirty="0"/>
              <a:t>PBE combinations take many different forms:</a:t>
            </a:r>
          </a:p>
          <a:p>
            <a:pPr lvl="1">
              <a:spcAft>
                <a:spcPts val="2000"/>
              </a:spcAft>
            </a:pPr>
            <a:r>
              <a:rPr lang="en-NZ" sz="2600" dirty="0"/>
              <a:t>Amalgamations, mergers and acquisitions </a:t>
            </a:r>
          </a:p>
          <a:p>
            <a:pPr lvl="1">
              <a:spcAft>
                <a:spcPts val="2000"/>
              </a:spcAft>
              <a:tabLst>
                <a:tab pos="714375" algn="l"/>
              </a:tabLst>
            </a:pPr>
            <a:r>
              <a:rPr lang="en-NZ" sz="2600" dirty="0"/>
              <a:t>Result in a continuation of a previous entity or creation of a new entity  </a:t>
            </a:r>
          </a:p>
          <a:p>
            <a:pPr>
              <a:spcAft>
                <a:spcPts val="1000"/>
              </a:spcAft>
            </a:pPr>
            <a:r>
              <a:rPr lang="en-NZ" sz="2600" dirty="0"/>
              <a:t>Accounting requirements are provided for acquisitions (PBE IFRS 3), but no authoritative guidance for other combinations – leads to divergence in practice  </a:t>
            </a:r>
          </a:p>
        </p:txBody>
      </p:sp>
      <p:sp>
        <p:nvSpPr>
          <p:cNvPr id="4" name="Slide Number Placeholder 3">
            <a:extLst>
              <a:ext uri="{FF2B5EF4-FFF2-40B4-BE49-F238E27FC236}">
                <a16:creationId xmlns:a16="http://schemas.microsoft.com/office/drawing/2014/main" xmlns="" id="{CC2D551B-E3F7-4C80-B93A-14301B9E2E8A}"/>
              </a:ext>
            </a:extLst>
          </p:cNvPr>
          <p:cNvSpPr>
            <a:spLocks noGrp="1"/>
          </p:cNvSpPr>
          <p:nvPr>
            <p:ph type="sldNum" sz="quarter" idx="12"/>
          </p:nvPr>
        </p:nvSpPr>
        <p:spPr/>
        <p:txBody>
          <a:bodyPr/>
          <a:lstStyle/>
          <a:p>
            <a:fld id="{7F563C5D-D25D-42F7-9B95-D1779914AED5}" type="slidenum">
              <a:rPr lang="en-NZ" smtClean="0"/>
              <a:pPr/>
              <a:t>2</a:t>
            </a:fld>
            <a:endParaRPr lang="en-NZ" dirty="0"/>
          </a:p>
        </p:txBody>
      </p:sp>
      <p:pic>
        <p:nvPicPr>
          <p:cNvPr id="6" name="Picture 6" descr="http://vascularultrasound.net/wp-content/uploads/2011/02/Question-Man.jpg">
            <a:extLst>
              <a:ext uri="{FF2B5EF4-FFF2-40B4-BE49-F238E27FC236}">
                <a16:creationId xmlns:a16="http://schemas.microsoft.com/office/drawing/2014/main" xmlns="" id="{916F8DAA-5432-4E78-9E28-9CFB8BB31B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8488" y="4365104"/>
            <a:ext cx="1516596" cy="14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9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D2239-AFE4-49B0-85ED-20F29D3B0B22}"/>
              </a:ext>
            </a:extLst>
          </p:cNvPr>
          <p:cNvSpPr>
            <a:spLocks noGrp="1"/>
          </p:cNvSpPr>
          <p:nvPr>
            <p:ph type="title"/>
          </p:nvPr>
        </p:nvSpPr>
        <p:spPr>
          <a:xfrm>
            <a:off x="508031" y="168792"/>
            <a:ext cx="8229600" cy="1143000"/>
          </a:xfrm>
        </p:spPr>
        <p:txBody>
          <a:bodyPr>
            <a:normAutofit/>
          </a:bodyPr>
          <a:lstStyle/>
          <a:p>
            <a:pPr algn="l"/>
            <a:r>
              <a:rPr lang="en-NZ" sz="3600" dirty="0"/>
              <a:t>PBE Combination Example </a:t>
            </a:r>
          </a:p>
        </p:txBody>
      </p:sp>
      <p:sp>
        <p:nvSpPr>
          <p:cNvPr id="4" name="Slide Number Placeholder 3">
            <a:extLst>
              <a:ext uri="{FF2B5EF4-FFF2-40B4-BE49-F238E27FC236}">
                <a16:creationId xmlns:a16="http://schemas.microsoft.com/office/drawing/2014/main" xmlns="" id="{CC2D551B-E3F7-4C80-B93A-14301B9E2E8A}"/>
              </a:ext>
            </a:extLst>
          </p:cNvPr>
          <p:cNvSpPr>
            <a:spLocks noGrp="1"/>
          </p:cNvSpPr>
          <p:nvPr>
            <p:ph type="sldNum" sz="quarter" idx="12"/>
          </p:nvPr>
        </p:nvSpPr>
        <p:spPr/>
        <p:txBody>
          <a:bodyPr/>
          <a:lstStyle/>
          <a:p>
            <a:fld id="{7F563C5D-D25D-42F7-9B95-D1779914AED5}" type="slidenum">
              <a:rPr lang="en-NZ" smtClean="0"/>
              <a:pPr/>
              <a:t>3</a:t>
            </a:fld>
            <a:endParaRPr lang="en-NZ" dirty="0"/>
          </a:p>
        </p:txBody>
      </p:sp>
      <p:pic>
        <p:nvPicPr>
          <p:cNvPr id="9" name="Picture 8">
            <a:extLst>
              <a:ext uri="{FF2B5EF4-FFF2-40B4-BE49-F238E27FC236}">
                <a16:creationId xmlns:a16="http://schemas.microsoft.com/office/drawing/2014/main" xmlns="" id="{0471F638-3531-45D1-8B6A-1C03729A3379}"/>
              </a:ext>
            </a:extLst>
          </p:cNvPr>
          <p:cNvPicPr>
            <a:picLocks noChangeAspect="1"/>
          </p:cNvPicPr>
          <p:nvPr/>
        </p:nvPicPr>
        <p:blipFill>
          <a:blip r:embed="rId3"/>
          <a:stretch>
            <a:fillRect/>
          </a:stretch>
        </p:blipFill>
        <p:spPr>
          <a:xfrm>
            <a:off x="5334045" y="1975633"/>
            <a:ext cx="1157813" cy="1872208"/>
          </a:xfrm>
          <a:prstGeom prst="rect">
            <a:avLst/>
          </a:prstGeom>
          <a:ln>
            <a:solidFill>
              <a:schemeClr val="tx1"/>
            </a:solidFill>
          </a:ln>
        </p:spPr>
      </p:pic>
      <p:pic>
        <p:nvPicPr>
          <p:cNvPr id="10" name="Picture 9">
            <a:extLst>
              <a:ext uri="{FF2B5EF4-FFF2-40B4-BE49-F238E27FC236}">
                <a16:creationId xmlns:a16="http://schemas.microsoft.com/office/drawing/2014/main" xmlns="" id="{28961AD7-3411-43DC-B605-392938A837C9}"/>
              </a:ext>
            </a:extLst>
          </p:cNvPr>
          <p:cNvPicPr>
            <a:picLocks noChangeAspect="1"/>
          </p:cNvPicPr>
          <p:nvPr/>
        </p:nvPicPr>
        <p:blipFill>
          <a:blip r:embed="rId4"/>
          <a:stretch>
            <a:fillRect/>
          </a:stretch>
        </p:blipFill>
        <p:spPr>
          <a:xfrm>
            <a:off x="8737600" y="2956374"/>
            <a:ext cx="3125960" cy="1442441"/>
          </a:xfrm>
          <a:prstGeom prst="rect">
            <a:avLst/>
          </a:prstGeom>
          <a:ln>
            <a:solidFill>
              <a:schemeClr val="tx1"/>
            </a:solidFill>
          </a:ln>
        </p:spPr>
      </p:pic>
      <p:pic>
        <p:nvPicPr>
          <p:cNvPr id="11" name="Picture 10">
            <a:extLst>
              <a:ext uri="{FF2B5EF4-FFF2-40B4-BE49-F238E27FC236}">
                <a16:creationId xmlns:a16="http://schemas.microsoft.com/office/drawing/2014/main" xmlns="" id="{358F0237-9FAB-48C6-A79C-CFAB3D161745}"/>
              </a:ext>
            </a:extLst>
          </p:cNvPr>
          <p:cNvPicPr>
            <a:picLocks noChangeAspect="1"/>
          </p:cNvPicPr>
          <p:nvPr/>
        </p:nvPicPr>
        <p:blipFill>
          <a:blip r:embed="rId5"/>
          <a:stretch>
            <a:fillRect/>
          </a:stretch>
        </p:blipFill>
        <p:spPr>
          <a:xfrm>
            <a:off x="765500" y="1657449"/>
            <a:ext cx="1608212" cy="1381658"/>
          </a:xfrm>
          <a:prstGeom prst="rect">
            <a:avLst/>
          </a:prstGeom>
          <a:ln>
            <a:solidFill>
              <a:schemeClr val="tx1"/>
            </a:solidFill>
          </a:ln>
        </p:spPr>
      </p:pic>
      <p:pic>
        <p:nvPicPr>
          <p:cNvPr id="12" name="Picture 11">
            <a:extLst>
              <a:ext uri="{FF2B5EF4-FFF2-40B4-BE49-F238E27FC236}">
                <a16:creationId xmlns:a16="http://schemas.microsoft.com/office/drawing/2014/main" xmlns="" id="{DF0C2059-8D14-4CB6-9093-1729AD39A66C}"/>
              </a:ext>
            </a:extLst>
          </p:cNvPr>
          <p:cNvPicPr>
            <a:picLocks noChangeAspect="1"/>
          </p:cNvPicPr>
          <p:nvPr/>
        </p:nvPicPr>
        <p:blipFill>
          <a:blip r:embed="rId6"/>
          <a:stretch>
            <a:fillRect/>
          </a:stretch>
        </p:blipFill>
        <p:spPr>
          <a:xfrm>
            <a:off x="2727652" y="2911737"/>
            <a:ext cx="2260562" cy="1531716"/>
          </a:xfrm>
          <a:prstGeom prst="rect">
            <a:avLst/>
          </a:prstGeom>
          <a:ln>
            <a:solidFill>
              <a:schemeClr val="tx1"/>
            </a:solidFill>
          </a:ln>
        </p:spPr>
      </p:pic>
      <p:pic>
        <p:nvPicPr>
          <p:cNvPr id="13" name="Picture 12">
            <a:extLst>
              <a:ext uri="{FF2B5EF4-FFF2-40B4-BE49-F238E27FC236}">
                <a16:creationId xmlns:a16="http://schemas.microsoft.com/office/drawing/2014/main" xmlns="" id="{C619D79C-A640-4799-AB8A-964B372DF39E}"/>
              </a:ext>
            </a:extLst>
          </p:cNvPr>
          <p:cNvPicPr>
            <a:picLocks noChangeAspect="1"/>
          </p:cNvPicPr>
          <p:nvPr/>
        </p:nvPicPr>
        <p:blipFill>
          <a:blip r:embed="rId7"/>
          <a:stretch>
            <a:fillRect/>
          </a:stretch>
        </p:blipFill>
        <p:spPr>
          <a:xfrm>
            <a:off x="641722" y="4525636"/>
            <a:ext cx="1940347" cy="1291778"/>
          </a:xfrm>
          <a:prstGeom prst="rect">
            <a:avLst/>
          </a:prstGeom>
        </p:spPr>
      </p:pic>
      <p:pic>
        <p:nvPicPr>
          <p:cNvPr id="14" name="Picture 13">
            <a:extLst>
              <a:ext uri="{FF2B5EF4-FFF2-40B4-BE49-F238E27FC236}">
                <a16:creationId xmlns:a16="http://schemas.microsoft.com/office/drawing/2014/main" xmlns="" id="{51A8499B-D2E7-457B-BCAD-49BD33ADD311}"/>
              </a:ext>
            </a:extLst>
          </p:cNvPr>
          <p:cNvPicPr>
            <a:picLocks noChangeAspect="1"/>
          </p:cNvPicPr>
          <p:nvPr/>
        </p:nvPicPr>
        <p:blipFill>
          <a:blip r:embed="rId8"/>
          <a:stretch>
            <a:fillRect/>
          </a:stretch>
        </p:blipFill>
        <p:spPr>
          <a:xfrm>
            <a:off x="5231904" y="4475345"/>
            <a:ext cx="2735014" cy="826673"/>
          </a:xfrm>
          <a:prstGeom prst="rect">
            <a:avLst/>
          </a:prstGeom>
          <a:ln>
            <a:solidFill>
              <a:schemeClr val="tx1"/>
            </a:solidFill>
          </a:ln>
        </p:spPr>
      </p:pic>
      <p:pic>
        <p:nvPicPr>
          <p:cNvPr id="15" name="Picture 14">
            <a:extLst>
              <a:ext uri="{FF2B5EF4-FFF2-40B4-BE49-F238E27FC236}">
                <a16:creationId xmlns:a16="http://schemas.microsoft.com/office/drawing/2014/main" xmlns="" id="{7E62C3B5-DC2A-41C0-A40F-710634EC1E24}"/>
              </a:ext>
            </a:extLst>
          </p:cNvPr>
          <p:cNvPicPr>
            <a:picLocks noChangeAspect="1"/>
          </p:cNvPicPr>
          <p:nvPr/>
        </p:nvPicPr>
        <p:blipFill>
          <a:blip r:embed="rId9"/>
          <a:stretch>
            <a:fillRect/>
          </a:stretch>
        </p:blipFill>
        <p:spPr>
          <a:xfrm>
            <a:off x="730201" y="3196490"/>
            <a:ext cx="1763390" cy="1278855"/>
          </a:xfrm>
          <a:prstGeom prst="rect">
            <a:avLst/>
          </a:prstGeom>
          <a:ln>
            <a:solidFill>
              <a:schemeClr val="tx1"/>
            </a:solidFill>
          </a:ln>
        </p:spPr>
      </p:pic>
      <p:pic>
        <p:nvPicPr>
          <p:cNvPr id="16" name="Picture 15">
            <a:extLst>
              <a:ext uri="{FF2B5EF4-FFF2-40B4-BE49-F238E27FC236}">
                <a16:creationId xmlns:a16="http://schemas.microsoft.com/office/drawing/2014/main" xmlns="" id="{67101216-F175-4B09-8F98-F832BC566B2C}"/>
              </a:ext>
            </a:extLst>
          </p:cNvPr>
          <p:cNvPicPr>
            <a:picLocks noChangeAspect="1"/>
          </p:cNvPicPr>
          <p:nvPr/>
        </p:nvPicPr>
        <p:blipFill>
          <a:blip r:embed="rId10"/>
          <a:stretch>
            <a:fillRect/>
          </a:stretch>
        </p:blipFill>
        <p:spPr>
          <a:xfrm>
            <a:off x="2868137" y="4550874"/>
            <a:ext cx="1979591" cy="1241301"/>
          </a:xfrm>
          <a:prstGeom prst="rect">
            <a:avLst/>
          </a:prstGeom>
          <a:ln>
            <a:solidFill>
              <a:schemeClr val="tx1"/>
            </a:solidFill>
          </a:ln>
        </p:spPr>
      </p:pic>
      <p:pic>
        <p:nvPicPr>
          <p:cNvPr id="17" name="Picture 16">
            <a:extLst>
              <a:ext uri="{FF2B5EF4-FFF2-40B4-BE49-F238E27FC236}">
                <a16:creationId xmlns:a16="http://schemas.microsoft.com/office/drawing/2014/main" xmlns="" id="{8B698B51-6038-4F56-83A7-818E9C5C927F}"/>
              </a:ext>
            </a:extLst>
          </p:cNvPr>
          <p:cNvPicPr>
            <a:picLocks noChangeAspect="1"/>
          </p:cNvPicPr>
          <p:nvPr/>
        </p:nvPicPr>
        <p:blipFill>
          <a:blip r:embed="rId11"/>
          <a:stretch>
            <a:fillRect/>
          </a:stretch>
        </p:blipFill>
        <p:spPr>
          <a:xfrm>
            <a:off x="2611359" y="1613185"/>
            <a:ext cx="2368746" cy="1116208"/>
          </a:xfrm>
          <a:prstGeom prst="rect">
            <a:avLst/>
          </a:prstGeom>
          <a:ln>
            <a:solidFill>
              <a:schemeClr val="tx1"/>
            </a:solidFill>
          </a:ln>
        </p:spPr>
      </p:pic>
      <p:sp>
        <p:nvSpPr>
          <p:cNvPr id="18" name="Rectangle 17">
            <a:extLst>
              <a:ext uri="{FF2B5EF4-FFF2-40B4-BE49-F238E27FC236}">
                <a16:creationId xmlns:a16="http://schemas.microsoft.com/office/drawing/2014/main" xmlns="" id="{CA4F46BC-AE57-4E6C-83A2-05CD96A8F392}"/>
              </a:ext>
            </a:extLst>
          </p:cNvPr>
          <p:cNvSpPr/>
          <p:nvPr/>
        </p:nvSpPr>
        <p:spPr>
          <a:xfrm>
            <a:off x="551384" y="1493541"/>
            <a:ext cx="7632848" cy="44180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Arrow: Right 18">
            <a:extLst>
              <a:ext uri="{FF2B5EF4-FFF2-40B4-BE49-F238E27FC236}">
                <a16:creationId xmlns:a16="http://schemas.microsoft.com/office/drawing/2014/main" xmlns="" id="{F49A8139-2F2A-4FF7-A6B3-B0E03977692B}"/>
              </a:ext>
            </a:extLst>
          </p:cNvPr>
          <p:cNvSpPr/>
          <p:nvPr/>
        </p:nvSpPr>
        <p:spPr>
          <a:xfrm>
            <a:off x="7536160" y="3596246"/>
            <a:ext cx="1102816" cy="4793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53805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D2239-AFE4-49B0-85ED-20F29D3B0B22}"/>
              </a:ext>
            </a:extLst>
          </p:cNvPr>
          <p:cNvSpPr>
            <a:spLocks noGrp="1"/>
          </p:cNvSpPr>
          <p:nvPr>
            <p:ph type="title"/>
          </p:nvPr>
        </p:nvSpPr>
        <p:spPr>
          <a:xfrm>
            <a:off x="235256" y="156782"/>
            <a:ext cx="8229600" cy="1143000"/>
          </a:xfrm>
        </p:spPr>
        <p:txBody>
          <a:bodyPr>
            <a:normAutofit/>
          </a:bodyPr>
          <a:lstStyle/>
          <a:p>
            <a:pPr algn="l"/>
            <a:r>
              <a:rPr lang="en-NZ" sz="3600" dirty="0"/>
              <a:t>Combination examples </a:t>
            </a:r>
          </a:p>
        </p:txBody>
      </p:sp>
      <p:sp>
        <p:nvSpPr>
          <p:cNvPr id="4" name="Slide Number Placeholder 3">
            <a:extLst>
              <a:ext uri="{FF2B5EF4-FFF2-40B4-BE49-F238E27FC236}">
                <a16:creationId xmlns:a16="http://schemas.microsoft.com/office/drawing/2014/main" xmlns="" id="{CC2D551B-E3F7-4C80-B93A-14301B9E2E8A}"/>
              </a:ext>
            </a:extLst>
          </p:cNvPr>
          <p:cNvSpPr>
            <a:spLocks noGrp="1"/>
          </p:cNvSpPr>
          <p:nvPr>
            <p:ph type="sldNum" sz="quarter" idx="12"/>
          </p:nvPr>
        </p:nvSpPr>
        <p:spPr/>
        <p:txBody>
          <a:bodyPr/>
          <a:lstStyle/>
          <a:p>
            <a:fld id="{7F563C5D-D25D-42F7-9B95-D1779914AED5}" type="slidenum">
              <a:rPr lang="en-NZ" smtClean="0"/>
              <a:pPr/>
              <a:t>4</a:t>
            </a:fld>
            <a:endParaRPr lang="en-NZ" dirty="0"/>
          </a:p>
        </p:txBody>
      </p:sp>
      <p:pic>
        <p:nvPicPr>
          <p:cNvPr id="5" name="Picture 4">
            <a:extLst>
              <a:ext uri="{FF2B5EF4-FFF2-40B4-BE49-F238E27FC236}">
                <a16:creationId xmlns:a16="http://schemas.microsoft.com/office/drawing/2014/main" xmlns="" id="{855C715A-E935-4546-BC0E-1131D13C0784}"/>
              </a:ext>
            </a:extLst>
          </p:cNvPr>
          <p:cNvPicPr>
            <a:picLocks noChangeAspect="1"/>
          </p:cNvPicPr>
          <p:nvPr/>
        </p:nvPicPr>
        <p:blipFill>
          <a:blip r:embed="rId3"/>
          <a:stretch>
            <a:fillRect/>
          </a:stretch>
        </p:blipFill>
        <p:spPr>
          <a:xfrm>
            <a:off x="235256" y="1844824"/>
            <a:ext cx="2232248" cy="1548622"/>
          </a:xfrm>
          <a:prstGeom prst="rect">
            <a:avLst/>
          </a:prstGeom>
        </p:spPr>
      </p:pic>
      <p:pic>
        <p:nvPicPr>
          <p:cNvPr id="7" name="Picture 6">
            <a:extLst>
              <a:ext uri="{FF2B5EF4-FFF2-40B4-BE49-F238E27FC236}">
                <a16:creationId xmlns:a16="http://schemas.microsoft.com/office/drawing/2014/main" xmlns="" id="{31DB5DDD-DE7C-4309-AB06-9D1B5CC0B2E1}"/>
              </a:ext>
            </a:extLst>
          </p:cNvPr>
          <p:cNvPicPr>
            <a:picLocks noChangeAspect="1"/>
          </p:cNvPicPr>
          <p:nvPr/>
        </p:nvPicPr>
        <p:blipFill>
          <a:blip r:embed="rId4"/>
          <a:stretch>
            <a:fillRect/>
          </a:stretch>
        </p:blipFill>
        <p:spPr>
          <a:xfrm>
            <a:off x="3253118" y="1835181"/>
            <a:ext cx="1533187" cy="1529286"/>
          </a:xfrm>
          <a:prstGeom prst="rect">
            <a:avLst/>
          </a:prstGeom>
          <a:ln>
            <a:solidFill>
              <a:schemeClr val="tx1"/>
            </a:solidFill>
          </a:ln>
        </p:spPr>
      </p:pic>
      <p:pic>
        <p:nvPicPr>
          <p:cNvPr id="8" name="Picture 7">
            <a:extLst>
              <a:ext uri="{FF2B5EF4-FFF2-40B4-BE49-F238E27FC236}">
                <a16:creationId xmlns:a16="http://schemas.microsoft.com/office/drawing/2014/main" xmlns="" id="{FB7DABE7-F73C-44E5-8EC2-4B09A46B94E1}"/>
              </a:ext>
            </a:extLst>
          </p:cNvPr>
          <p:cNvPicPr>
            <a:picLocks noChangeAspect="1"/>
          </p:cNvPicPr>
          <p:nvPr/>
        </p:nvPicPr>
        <p:blipFill>
          <a:blip r:embed="rId5"/>
          <a:stretch>
            <a:fillRect/>
          </a:stretch>
        </p:blipFill>
        <p:spPr>
          <a:xfrm>
            <a:off x="5940245" y="1815845"/>
            <a:ext cx="1420442" cy="1548622"/>
          </a:xfrm>
          <a:prstGeom prst="rect">
            <a:avLst/>
          </a:prstGeom>
        </p:spPr>
      </p:pic>
      <p:sp>
        <p:nvSpPr>
          <p:cNvPr id="3" name="Plus Sign 2">
            <a:extLst>
              <a:ext uri="{FF2B5EF4-FFF2-40B4-BE49-F238E27FC236}">
                <a16:creationId xmlns:a16="http://schemas.microsoft.com/office/drawing/2014/main" xmlns="" id="{E0BD4E20-A3B2-4B27-A885-868FEC51C7F9}"/>
              </a:ext>
            </a:extLst>
          </p:cNvPr>
          <p:cNvSpPr/>
          <p:nvPr/>
        </p:nvSpPr>
        <p:spPr>
          <a:xfrm>
            <a:off x="2711624" y="2096645"/>
            <a:ext cx="432048" cy="665849"/>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Equals 5">
            <a:extLst>
              <a:ext uri="{FF2B5EF4-FFF2-40B4-BE49-F238E27FC236}">
                <a16:creationId xmlns:a16="http://schemas.microsoft.com/office/drawing/2014/main" xmlns="" id="{9C1F2163-85F6-405E-BF75-5E8F7533422B}"/>
              </a:ext>
            </a:extLst>
          </p:cNvPr>
          <p:cNvSpPr/>
          <p:nvPr/>
        </p:nvSpPr>
        <p:spPr>
          <a:xfrm>
            <a:off x="4908186" y="4507758"/>
            <a:ext cx="720080" cy="432048"/>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pic>
        <p:nvPicPr>
          <p:cNvPr id="17" name="Picture 16">
            <a:extLst>
              <a:ext uri="{FF2B5EF4-FFF2-40B4-BE49-F238E27FC236}">
                <a16:creationId xmlns:a16="http://schemas.microsoft.com/office/drawing/2014/main" xmlns="" id="{CD4866F3-4800-422C-A509-02ACB682D925}"/>
              </a:ext>
            </a:extLst>
          </p:cNvPr>
          <p:cNvPicPr>
            <a:picLocks noChangeAspect="1"/>
          </p:cNvPicPr>
          <p:nvPr/>
        </p:nvPicPr>
        <p:blipFill>
          <a:blip r:embed="rId6"/>
          <a:stretch>
            <a:fillRect/>
          </a:stretch>
        </p:blipFill>
        <p:spPr>
          <a:xfrm>
            <a:off x="119336" y="4468630"/>
            <a:ext cx="2592288" cy="938427"/>
          </a:xfrm>
          <a:prstGeom prst="rect">
            <a:avLst/>
          </a:prstGeom>
        </p:spPr>
      </p:pic>
      <p:sp>
        <p:nvSpPr>
          <p:cNvPr id="18" name="Plus Sign 17">
            <a:extLst>
              <a:ext uri="{FF2B5EF4-FFF2-40B4-BE49-F238E27FC236}">
                <a16:creationId xmlns:a16="http://schemas.microsoft.com/office/drawing/2014/main" xmlns="" id="{186B4F06-D628-4DF3-AB39-5F4D21312A50}"/>
              </a:ext>
            </a:extLst>
          </p:cNvPr>
          <p:cNvSpPr/>
          <p:nvPr/>
        </p:nvSpPr>
        <p:spPr>
          <a:xfrm>
            <a:off x="2847949" y="4507758"/>
            <a:ext cx="432048" cy="615586"/>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9" name="Picture 18">
            <a:extLst>
              <a:ext uri="{FF2B5EF4-FFF2-40B4-BE49-F238E27FC236}">
                <a16:creationId xmlns:a16="http://schemas.microsoft.com/office/drawing/2014/main" xmlns="" id="{175AF2FB-2237-4076-A3F9-14704AD3A89B}"/>
              </a:ext>
            </a:extLst>
          </p:cNvPr>
          <p:cNvPicPr>
            <a:picLocks noChangeAspect="1"/>
          </p:cNvPicPr>
          <p:nvPr/>
        </p:nvPicPr>
        <p:blipFill>
          <a:blip r:embed="rId7"/>
          <a:stretch>
            <a:fillRect/>
          </a:stretch>
        </p:blipFill>
        <p:spPr>
          <a:xfrm>
            <a:off x="3374053" y="4239161"/>
            <a:ext cx="1291315" cy="1201462"/>
          </a:xfrm>
          <a:prstGeom prst="rect">
            <a:avLst/>
          </a:prstGeom>
        </p:spPr>
      </p:pic>
      <p:sp>
        <p:nvSpPr>
          <p:cNvPr id="20" name="Equals 19">
            <a:extLst>
              <a:ext uri="{FF2B5EF4-FFF2-40B4-BE49-F238E27FC236}">
                <a16:creationId xmlns:a16="http://schemas.microsoft.com/office/drawing/2014/main" xmlns="" id="{4FD34E90-5BA8-422C-969E-9EC47B0D3586}"/>
              </a:ext>
            </a:extLst>
          </p:cNvPr>
          <p:cNvSpPr/>
          <p:nvPr/>
        </p:nvSpPr>
        <p:spPr>
          <a:xfrm>
            <a:off x="5033152" y="2213545"/>
            <a:ext cx="720080" cy="432048"/>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pic>
        <p:nvPicPr>
          <p:cNvPr id="21" name="Picture 20">
            <a:extLst>
              <a:ext uri="{FF2B5EF4-FFF2-40B4-BE49-F238E27FC236}">
                <a16:creationId xmlns:a16="http://schemas.microsoft.com/office/drawing/2014/main" xmlns="" id="{5BB6078E-1BB1-4B1B-8AB3-D191838375E1}"/>
              </a:ext>
            </a:extLst>
          </p:cNvPr>
          <p:cNvPicPr>
            <a:picLocks noChangeAspect="1"/>
          </p:cNvPicPr>
          <p:nvPr/>
        </p:nvPicPr>
        <p:blipFill>
          <a:blip r:embed="rId6"/>
          <a:stretch>
            <a:fillRect/>
          </a:stretch>
        </p:blipFill>
        <p:spPr>
          <a:xfrm>
            <a:off x="5754684" y="4346337"/>
            <a:ext cx="2592288" cy="938427"/>
          </a:xfrm>
          <a:prstGeom prst="rect">
            <a:avLst/>
          </a:prstGeom>
        </p:spPr>
      </p:pic>
    </p:spTree>
    <p:extLst>
      <p:ext uri="{BB962C8B-B14F-4D97-AF65-F5344CB8AC3E}">
        <p14:creationId xmlns:p14="http://schemas.microsoft.com/office/powerpoint/2010/main" val="37484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259436"/>
            <a:ext cx="10972800" cy="1143000"/>
          </a:xfrm>
        </p:spPr>
        <p:txBody>
          <a:bodyPr>
            <a:normAutofit/>
          </a:bodyPr>
          <a:lstStyle/>
          <a:p>
            <a:pPr algn="l"/>
            <a:r>
              <a:rPr lang="en-NZ" sz="4000" dirty="0"/>
              <a:t>Different forms of combinations</a:t>
            </a:r>
          </a:p>
        </p:txBody>
      </p:sp>
      <p:sp>
        <p:nvSpPr>
          <p:cNvPr id="3" name="Content Placeholder 2"/>
          <p:cNvSpPr>
            <a:spLocks noGrp="1"/>
          </p:cNvSpPr>
          <p:nvPr>
            <p:ph idx="1"/>
          </p:nvPr>
        </p:nvSpPr>
        <p:spPr>
          <a:xfrm>
            <a:off x="1981200" y="1562624"/>
            <a:ext cx="8229600" cy="5295377"/>
          </a:xfrm>
        </p:spPr>
        <p:txBody>
          <a:bodyPr>
            <a:noAutofit/>
          </a:bodyPr>
          <a:lstStyle/>
          <a:p>
            <a:pPr marL="0" indent="0">
              <a:buNone/>
            </a:pPr>
            <a:r>
              <a:rPr lang="en-CA" altLang="en-US" dirty="0"/>
              <a:t>			</a:t>
            </a:r>
          </a:p>
          <a:p>
            <a:pPr marL="0" indent="0">
              <a:buNone/>
            </a:pPr>
            <a:endParaRPr lang="en-CA" altLang="en-US" dirty="0"/>
          </a:p>
          <a:p>
            <a:pPr marL="0" indent="0">
              <a:buNone/>
            </a:pPr>
            <a:endParaRPr lang="en-CA" altLang="en-US" dirty="0"/>
          </a:p>
          <a:p>
            <a:pPr marL="358775" lvl="1" indent="0">
              <a:buNone/>
            </a:pPr>
            <a:endParaRPr lang="en-US" altLang="en-US" dirty="0"/>
          </a:p>
          <a:p>
            <a:pPr marL="358775" lvl="1" indent="0">
              <a:buClr>
                <a:srgbClr val="404040"/>
              </a:buClr>
              <a:buSzPct val="100000"/>
              <a:buNone/>
            </a:pPr>
            <a:endParaRPr lang="en-NZ" dirty="0">
              <a:sym typeface="Wingdings 2" panose="05020102010507070707" pitchFamily="18" charset="2"/>
            </a:endParaRPr>
          </a:p>
          <a:p>
            <a:pPr marL="0" lvl="1" indent="0">
              <a:buClr>
                <a:srgbClr val="8CC63F"/>
              </a:buClr>
              <a:buSzPct val="100000"/>
              <a:buNone/>
            </a:pPr>
            <a:endParaRPr lang="en-NZ" dirty="0">
              <a:solidFill>
                <a:srgbClr val="253C92"/>
              </a:solidFill>
              <a:sym typeface="Wingdings 2" panose="05020102010507070707" pitchFamily="18" charset="2"/>
            </a:endParaRPr>
          </a:p>
          <a:p>
            <a:pPr marL="0" lvl="1" indent="0">
              <a:buClr>
                <a:srgbClr val="8CC63F"/>
              </a:buClr>
              <a:buSzPct val="100000"/>
              <a:buNone/>
            </a:pPr>
            <a:endParaRPr lang="en-NZ" dirty="0">
              <a:solidFill>
                <a:srgbClr val="253C92"/>
              </a:solidFill>
              <a:sym typeface="Wingdings 2" panose="05020102010507070707" pitchFamily="18" charset="2"/>
            </a:endParaRPr>
          </a:p>
          <a:p>
            <a:pPr marL="358775" lvl="1" indent="0">
              <a:buNone/>
            </a:pPr>
            <a:r>
              <a:rPr lang="en-NZ" sz="2400" dirty="0">
                <a:sym typeface="Wingdings 2" panose="05020102010507070707" pitchFamily="18" charset="2"/>
              </a:rPr>
              <a:t>	</a:t>
            </a:r>
          </a:p>
          <a:p>
            <a:pPr marL="0" indent="0">
              <a:buNone/>
            </a:pPr>
            <a:endParaRPr lang="en-NZ" sz="2400"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7F563C5D-D25D-42F7-9B95-D1779914AED5}" type="slidenum">
              <a:rPr lang="en-NZ" smtClean="0">
                <a:solidFill>
                  <a:prstClr val="black">
                    <a:tint val="75000"/>
                  </a:prstClr>
                </a:solidFill>
              </a:rPr>
              <a:pPr/>
              <a:t>5</a:t>
            </a:fld>
            <a:endParaRPr lang="en-NZ" dirty="0">
              <a:solidFill>
                <a:prstClr val="black">
                  <a:tint val="75000"/>
                </a:prstClr>
              </a:solidFill>
            </a:endParaRPr>
          </a:p>
        </p:txBody>
      </p:sp>
      <p:sp>
        <p:nvSpPr>
          <p:cNvPr id="5" name="Oval 4"/>
          <p:cNvSpPr/>
          <p:nvPr/>
        </p:nvSpPr>
        <p:spPr>
          <a:xfrm>
            <a:off x="8242852" y="2646023"/>
            <a:ext cx="864096" cy="851264"/>
          </a:xfrm>
          <a:prstGeom prst="ellipse">
            <a:avLst/>
          </a:prstGeom>
          <a:solidFill>
            <a:srgbClr val="8CC63F"/>
          </a:solidFill>
          <a:ln>
            <a:solidFill>
              <a:srgbClr val="B8D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A</a:t>
            </a:r>
          </a:p>
        </p:txBody>
      </p:sp>
      <p:sp>
        <p:nvSpPr>
          <p:cNvPr id="6" name="Oval 5"/>
          <p:cNvSpPr/>
          <p:nvPr/>
        </p:nvSpPr>
        <p:spPr>
          <a:xfrm>
            <a:off x="8369938" y="3570587"/>
            <a:ext cx="792088" cy="788837"/>
          </a:xfrm>
          <a:prstGeom prst="ellipse">
            <a:avLst/>
          </a:prstGeom>
          <a:solidFill>
            <a:srgbClr val="253C92"/>
          </a:solidFill>
          <a:ln>
            <a:solidFill>
              <a:srgbClr val="253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B</a:t>
            </a:r>
          </a:p>
        </p:txBody>
      </p:sp>
      <p:sp>
        <p:nvSpPr>
          <p:cNvPr id="7" name="Oval 6"/>
          <p:cNvSpPr/>
          <p:nvPr/>
        </p:nvSpPr>
        <p:spPr>
          <a:xfrm>
            <a:off x="10218319" y="3246604"/>
            <a:ext cx="833588" cy="831335"/>
          </a:xfrm>
          <a:prstGeom prst="ellipse">
            <a:avLst/>
          </a:prstGeom>
          <a:solidFill>
            <a:srgbClr val="898989"/>
          </a:solidFill>
          <a:ln>
            <a:solidFill>
              <a:srgbClr val="89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C</a:t>
            </a:r>
          </a:p>
        </p:txBody>
      </p:sp>
      <p:cxnSp>
        <p:nvCxnSpPr>
          <p:cNvPr id="9" name="Straight Arrow Connector 8"/>
          <p:cNvCxnSpPr>
            <a:cxnSpLocks/>
          </p:cNvCxnSpPr>
          <p:nvPr/>
        </p:nvCxnSpPr>
        <p:spPr>
          <a:xfrm>
            <a:off x="9241170" y="3170046"/>
            <a:ext cx="812703" cy="277618"/>
          </a:xfrm>
          <a:prstGeom prst="straightConnector1">
            <a:avLst/>
          </a:prstGeom>
          <a:ln w="25400">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9306126" y="3754831"/>
            <a:ext cx="835030" cy="140607"/>
          </a:xfrm>
          <a:prstGeom prst="straightConnector1">
            <a:avLst/>
          </a:prstGeom>
          <a:ln w="25400">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308636" y="4771916"/>
            <a:ext cx="843009" cy="788837"/>
          </a:xfrm>
          <a:prstGeom prst="ellipse">
            <a:avLst/>
          </a:prstGeom>
          <a:solidFill>
            <a:srgbClr val="8CC63F"/>
          </a:solidFill>
          <a:ln>
            <a:solidFill>
              <a:srgbClr val="B8D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A</a:t>
            </a:r>
          </a:p>
        </p:txBody>
      </p:sp>
      <p:sp>
        <p:nvSpPr>
          <p:cNvPr id="19" name="Oval 18"/>
          <p:cNvSpPr/>
          <p:nvPr/>
        </p:nvSpPr>
        <p:spPr>
          <a:xfrm>
            <a:off x="8342615" y="5720941"/>
            <a:ext cx="843009" cy="817972"/>
          </a:xfrm>
          <a:prstGeom prst="ellipse">
            <a:avLst/>
          </a:prstGeom>
          <a:solidFill>
            <a:srgbClr val="253C92"/>
          </a:solidFill>
          <a:ln>
            <a:solidFill>
              <a:srgbClr val="253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B</a:t>
            </a:r>
          </a:p>
        </p:txBody>
      </p:sp>
      <p:sp>
        <p:nvSpPr>
          <p:cNvPr id="20" name="Oval 19"/>
          <p:cNvSpPr/>
          <p:nvPr/>
        </p:nvSpPr>
        <p:spPr>
          <a:xfrm>
            <a:off x="10271512" y="5351576"/>
            <a:ext cx="832206" cy="767146"/>
          </a:xfrm>
          <a:prstGeom prst="ellipse">
            <a:avLst/>
          </a:prstGeom>
          <a:solidFill>
            <a:srgbClr val="8CC63F"/>
          </a:solidFill>
          <a:ln>
            <a:solidFill>
              <a:srgbClr val="B8D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A</a:t>
            </a:r>
          </a:p>
        </p:txBody>
      </p:sp>
      <p:cxnSp>
        <p:nvCxnSpPr>
          <p:cNvPr id="21" name="Straight Arrow Connector 20"/>
          <p:cNvCxnSpPr>
            <a:cxnSpLocks/>
          </p:cNvCxnSpPr>
          <p:nvPr/>
        </p:nvCxnSpPr>
        <p:spPr>
          <a:xfrm>
            <a:off x="9197391" y="5072188"/>
            <a:ext cx="1052501" cy="431848"/>
          </a:xfrm>
          <a:prstGeom prst="straightConnector1">
            <a:avLst/>
          </a:prstGeom>
          <a:ln w="25400">
            <a:solidFill>
              <a:srgbClr val="40404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V="1">
            <a:off x="9207244" y="5760199"/>
            <a:ext cx="952756" cy="397308"/>
          </a:xfrm>
          <a:prstGeom prst="straightConnector1">
            <a:avLst/>
          </a:prstGeom>
          <a:ln w="25400">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CDBB07E4-746A-4B73-BF81-FB1FC2DB69EB}"/>
              </a:ext>
            </a:extLst>
          </p:cNvPr>
          <p:cNvSpPr/>
          <p:nvPr/>
        </p:nvSpPr>
        <p:spPr>
          <a:xfrm>
            <a:off x="6785854" y="4848695"/>
            <a:ext cx="1446808" cy="5950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solidFill>
              </a:rPr>
              <a:t>Continuing Entity</a:t>
            </a:r>
          </a:p>
        </p:txBody>
      </p:sp>
      <p:sp>
        <p:nvSpPr>
          <p:cNvPr id="23" name="Rectangle 22">
            <a:extLst>
              <a:ext uri="{FF2B5EF4-FFF2-40B4-BE49-F238E27FC236}">
                <a16:creationId xmlns:a16="http://schemas.microsoft.com/office/drawing/2014/main" xmlns="" id="{EB8EA4A7-9EBE-4D2D-84FB-D09F21237214}"/>
              </a:ext>
            </a:extLst>
          </p:cNvPr>
          <p:cNvSpPr/>
          <p:nvPr/>
        </p:nvSpPr>
        <p:spPr>
          <a:xfrm>
            <a:off x="6795294" y="2534846"/>
            <a:ext cx="1351620" cy="5115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solidFill>
              </a:rPr>
              <a:t>New Entity</a:t>
            </a:r>
          </a:p>
        </p:txBody>
      </p:sp>
      <p:sp>
        <p:nvSpPr>
          <p:cNvPr id="24" name="Oval 23">
            <a:extLst>
              <a:ext uri="{FF2B5EF4-FFF2-40B4-BE49-F238E27FC236}">
                <a16:creationId xmlns:a16="http://schemas.microsoft.com/office/drawing/2014/main" xmlns="" id="{48926668-B10F-4721-BA81-8A7E35B57314}"/>
              </a:ext>
            </a:extLst>
          </p:cNvPr>
          <p:cNvSpPr/>
          <p:nvPr/>
        </p:nvSpPr>
        <p:spPr>
          <a:xfrm>
            <a:off x="2748455" y="4848695"/>
            <a:ext cx="864096" cy="851264"/>
          </a:xfrm>
          <a:prstGeom prst="ellipse">
            <a:avLst/>
          </a:prstGeom>
          <a:solidFill>
            <a:srgbClr val="8CC63F"/>
          </a:solidFill>
          <a:ln>
            <a:solidFill>
              <a:srgbClr val="B8D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A</a:t>
            </a:r>
          </a:p>
        </p:txBody>
      </p:sp>
      <p:sp>
        <p:nvSpPr>
          <p:cNvPr id="25" name="Oval 24">
            <a:extLst>
              <a:ext uri="{FF2B5EF4-FFF2-40B4-BE49-F238E27FC236}">
                <a16:creationId xmlns:a16="http://schemas.microsoft.com/office/drawing/2014/main" xmlns="" id="{F9C7C6E4-3DE7-4245-98DA-DC87FB2A9758}"/>
              </a:ext>
            </a:extLst>
          </p:cNvPr>
          <p:cNvSpPr/>
          <p:nvPr/>
        </p:nvSpPr>
        <p:spPr>
          <a:xfrm>
            <a:off x="2878579" y="3589415"/>
            <a:ext cx="792088" cy="788837"/>
          </a:xfrm>
          <a:prstGeom prst="ellipse">
            <a:avLst/>
          </a:prstGeom>
          <a:solidFill>
            <a:srgbClr val="253C92"/>
          </a:solidFill>
          <a:ln>
            <a:solidFill>
              <a:srgbClr val="253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B</a:t>
            </a:r>
          </a:p>
        </p:txBody>
      </p:sp>
      <p:cxnSp>
        <p:nvCxnSpPr>
          <p:cNvPr id="26" name="Straight Arrow Connector 25">
            <a:extLst>
              <a:ext uri="{FF2B5EF4-FFF2-40B4-BE49-F238E27FC236}">
                <a16:creationId xmlns:a16="http://schemas.microsoft.com/office/drawing/2014/main" xmlns="" id="{F9D47A88-721B-48E5-A627-9959684F0AC6}"/>
              </a:ext>
            </a:extLst>
          </p:cNvPr>
          <p:cNvCxnSpPr>
            <a:cxnSpLocks/>
          </p:cNvCxnSpPr>
          <p:nvPr/>
        </p:nvCxnSpPr>
        <p:spPr>
          <a:xfrm flipV="1">
            <a:off x="3228559" y="3186347"/>
            <a:ext cx="1" cy="284854"/>
          </a:xfrm>
          <a:prstGeom prst="straightConnector1">
            <a:avLst/>
          </a:prstGeom>
          <a:ln w="25400">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E56818EF-AFEF-44B8-A0A6-B519403EF5B3}"/>
              </a:ext>
            </a:extLst>
          </p:cNvPr>
          <p:cNvSpPr/>
          <p:nvPr/>
        </p:nvSpPr>
        <p:spPr>
          <a:xfrm>
            <a:off x="4004481" y="2567851"/>
            <a:ext cx="1656184" cy="6012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solidFill>
              </a:rPr>
              <a:t>Acquisition of operations </a:t>
            </a:r>
          </a:p>
        </p:txBody>
      </p:sp>
      <p:sp>
        <p:nvSpPr>
          <p:cNvPr id="30" name="Oval 29">
            <a:extLst>
              <a:ext uri="{FF2B5EF4-FFF2-40B4-BE49-F238E27FC236}">
                <a16:creationId xmlns:a16="http://schemas.microsoft.com/office/drawing/2014/main" xmlns="" id="{BF3E1213-4E48-43C5-9821-3F8E8DD09420}"/>
              </a:ext>
            </a:extLst>
          </p:cNvPr>
          <p:cNvSpPr/>
          <p:nvPr/>
        </p:nvSpPr>
        <p:spPr>
          <a:xfrm>
            <a:off x="2796512" y="2297502"/>
            <a:ext cx="864096" cy="851264"/>
          </a:xfrm>
          <a:prstGeom prst="ellipse">
            <a:avLst/>
          </a:prstGeom>
          <a:solidFill>
            <a:srgbClr val="8CC63F"/>
          </a:solidFill>
          <a:ln>
            <a:solidFill>
              <a:srgbClr val="B8D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A</a:t>
            </a:r>
          </a:p>
        </p:txBody>
      </p:sp>
      <p:sp>
        <p:nvSpPr>
          <p:cNvPr id="31" name="Oval 30">
            <a:extLst>
              <a:ext uri="{FF2B5EF4-FFF2-40B4-BE49-F238E27FC236}">
                <a16:creationId xmlns:a16="http://schemas.microsoft.com/office/drawing/2014/main" xmlns="" id="{94796B6A-E447-475B-957C-59498A008603}"/>
              </a:ext>
            </a:extLst>
          </p:cNvPr>
          <p:cNvSpPr/>
          <p:nvPr/>
        </p:nvSpPr>
        <p:spPr>
          <a:xfrm>
            <a:off x="4192200" y="4848695"/>
            <a:ext cx="1401400" cy="788837"/>
          </a:xfrm>
          <a:prstGeom prst="ellipse">
            <a:avLst/>
          </a:prstGeom>
          <a:solidFill>
            <a:srgbClr val="253C92"/>
          </a:solidFill>
          <a:ln>
            <a:solidFill>
              <a:srgbClr val="253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B</a:t>
            </a:r>
          </a:p>
          <a:p>
            <a:pPr algn="ctr"/>
            <a:r>
              <a:rPr lang="en-NZ" sz="2000" dirty="0"/>
              <a:t>Assets</a:t>
            </a:r>
          </a:p>
        </p:txBody>
      </p:sp>
      <p:cxnSp>
        <p:nvCxnSpPr>
          <p:cNvPr id="32" name="Straight Arrow Connector 31">
            <a:extLst>
              <a:ext uri="{FF2B5EF4-FFF2-40B4-BE49-F238E27FC236}">
                <a16:creationId xmlns:a16="http://schemas.microsoft.com/office/drawing/2014/main" xmlns="" id="{E34D7C6A-6A64-47E5-8343-F95BC10DF607}"/>
              </a:ext>
            </a:extLst>
          </p:cNvPr>
          <p:cNvCxnSpPr>
            <a:cxnSpLocks/>
          </p:cNvCxnSpPr>
          <p:nvPr/>
        </p:nvCxnSpPr>
        <p:spPr>
          <a:xfrm flipH="1">
            <a:off x="3680288" y="5246193"/>
            <a:ext cx="389150" cy="0"/>
          </a:xfrm>
          <a:prstGeom prst="straightConnector1">
            <a:avLst/>
          </a:prstGeom>
          <a:ln w="25400">
            <a:solidFill>
              <a:srgbClr val="40404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DEB0A829-D00A-42F5-A559-D429AE0135B6}"/>
              </a:ext>
            </a:extLst>
          </p:cNvPr>
          <p:cNvSpPr/>
          <p:nvPr/>
        </p:nvSpPr>
        <p:spPr>
          <a:xfrm>
            <a:off x="3738713" y="5816456"/>
            <a:ext cx="1979240" cy="6305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solidFill>
              </a:rPr>
              <a:t>Acquisition of Assets </a:t>
            </a:r>
          </a:p>
        </p:txBody>
      </p:sp>
      <p:sp>
        <p:nvSpPr>
          <p:cNvPr id="35" name="Rectangle 34">
            <a:extLst>
              <a:ext uri="{FF2B5EF4-FFF2-40B4-BE49-F238E27FC236}">
                <a16:creationId xmlns:a16="http://schemas.microsoft.com/office/drawing/2014/main" xmlns="" id="{602D6F3B-069A-45D7-BADF-75B5173D1ABB}"/>
              </a:ext>
            </a:extLst>
          </p:cNvPr>
          <p:cNvSpPr/>
          <p:nvPr/>
        </p:nvSpPr>
        <p:spPr>
          <a:xfrm>
            <a:off x="6688940" y="2227023"/>
            <a:ext cx="4824536" cy="225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6" name="Rectangle 35">
            <a:extLst>
              <a:ext uri="{FF2B5EF4-FFF2-40B4-BE49-F238E27FC236}">
                <a16:creationId xmlns:a16="http://schemas.microsoft.com/office/drawing/2014/main" xmlns="" id="{493FC12F-28D8-4A60-BD7E-1846897EEA8D}"/>
              </a:ext>
            </a:extLst>
          </p:cNvPr>
          <p:cNvSpPr/>
          <p:nvPr/>
        </p:nvSpPr>
        <p:spPr>
          <a:xfrm>
            <a:off x="6662380" y="4640411"/>
            <a:ext cx="4880539" cy="19580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Rectangle 37">
            <a:extLst>
              <a:ext uri="{FF2B5EF4-FFF2-40B4-BE49-F238E27FC236}">
                <a16:creationId xmlns:a16="http://schemas.microsoft.com/office/drawing/2014/main" xmlns="" id="{F582EFC6-95D9-44AD-BE1C-08B692E650DD}"/>
              </a:ext>
            </a:extLst>
          </p:cNvPr>
          <p:cNvSpPr/>
          <p:nvPr/>
        </p:nvSpPr>
        <p:spPr>
          <a:xfrm>
            <a:off x="6662380" y="1538962"/>
            <a:ext cx="4886980" cy="5702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Amalgamations</a:t>
            </a:r>
            <a:r>
              <a:rPr lang="en-NZ" dirty="0"/>
              <a:t> </a:t>
            </a:r>
          </a:p>
        </p:txBody>
      </p:sp>
      <p:sp>
        <p:nvSpPr>
          <p:cNvPr id="39" name="Rectangle 38">
            <a:extLst>
              <a:ext uri="{FF2B5EF4-FFF2-40B4-BE49-F238E27FC236}">
                <a16:creationId xmlns:a16="http://schemas.microsoft.com/office/drawing/2014/main" xmlns="" id="{55CA6489-556E-4264-A4D9-74267961A615}"/>
              </a:ext>
            </a:extLst>
          </p:cNvPr>
          <p:cNvSpPr/>
          <p:nvPr/>
        </p:nvSpPr>
        <p:spPr>
          <a:xfrm>
            <a:off x="2211015" y="1532589"/>
            <a:ext cx="3812975" cy="5608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Acquisitions</a:t>
            </a:r>
            <a:r>
              <a:rPr lang="en-NZ" dirty="0"/>
              <a:t> </a:t>
            </a:r>
          </a:p>
        </p:txBody>
      </p:sp>
      <p:sp>
        <p:nvSpPr>
          <p:cNvPr id="43" name="Rectangle 42">
            <a:extLst>
              <a:ext uri="{FF2B5EF4-FFF2-40B4-BE49-F238E27FC236}">
                <a16:creationId xmlns:a16="http://schemas.microsoft.com/office/drawing/2014/main" xmlns="" id="{B0508FFB-0164-48B2-A330-09C62DEB66B4}"/>
              </a:ext>
            </a:extLst>
          </p:cNvPr>
          <p:cNvSpPr/>
          <p:nvPr/>
        </p:nvSpPr>
        <p:spPr>
          <a:xfrm>
            <a:off x="2191228" y="2223600"/>
            <a:ext cx="3832763" cy="2303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Rectangle 43">
            <a:extLst>
              <a:ext uri="{FF2B5EF4-FFF2-40B4-BE49-F238E27FC236}">
                <a16:creationId xmlns:a16="http://schemas.microsoft.com/office/drawing/2014/main" xmlns="" id="{F59AB1E9-63AE-4A4D-902B-FC596B071E98}"/>
              </a:ext>
            </a:extLst>
          </p:cNvPr>
          <p:cNvSpPr/>
          <p:nvPr/>
        </p:nvSpPr>
        <p:spPr>
          <a:xfrm>
            <a:off x="2248682" y="4705938"/>
            <a:ext cx="3775307" cy="19580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716954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8" grpId="0" animBg="1"/>
      <p:bldP spid="19" grpId="0" animBg="1"/>
      <p:bldP spid="20" grpId="0" animBg="1"/>
      <p:bldP spid="15" grpId="0" animBg="1"/>
      <p:bldP spid="23" grpId="0" animBg="1"/>
      <p:bldP spid="24" grpId="0" animBg="1"/>
      <p:bldP spid="25" grpId="0" animBg="1"/>
      <p:bldP spid="29" grpId="0" animBg="1"/>
      <p:bldP spid="30" grpId="0" animBg="1"/>
      <p:bldP spid="31" grpId="0" animBg="1"/>
      <p:bldP spid="34" grpId="0" animBg="1"/>
      <p:bldP spid="35" grpId="0" animBg="1"/>
      <p:bldP spid="36" grpId="0" animBg="1"/>
      <p:bldP spid="38"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a:xfrm>
            <a:off x="335360" y="176179"/>
            <a:ext cx="8229600" cy="1143000"/>
          </a:xfrm>
        </p:spPr>
        <p:txBody>
          <a:bodyPr>
            <a:noAutofit/>
          </a:bodyPr>
          <a:lstStyle/>
          <a:p>
            <a:pPr algn="l"/>
            <a:r>
              <a:rPr lang="en-CA" altLang="en-US" sz="4000" dirty="0"/>
              <a:t>IPSAS 40 Public Sector Combinations - Introduction</a:t>
            </a:r>
            <a:endParaRPr lang="en-US" altLang="en-US" sz="4000" dirty="0"/>
          </a:p>
        </p:txBody>
      </p:sp>
      <p:sp>
        <p:nvSpPr>
          <p:cNvPr id="5" name="Rectangle 4"/>
          <p:cNvSpPr/>
          <p:nvPr/>
        </p:nvSpPr>
        <p:spPr>
          <a:xfrm>
            <a:off x="10030302" y="6237313"/>
            <a:ext cx="269626" cy="276999"/>
          </a:xfrm>
          <a:prstGeom prst="rect">
            <a:avLst/>
          </a:prstGeom>
        </p:spPr>
        <p:txBody>
          <a:bodyPr wrap="none">
            <a:spAutoFit/>
          </a:bodyPr>
          <a:lstStyle/>
          <a:p>
            <a:fld id="{7A0653C6-9B02-432D-900A-07F14C892E3D}" type="slidenum">
              <a:rPr lang="en-NZ" sz="1200">
                <a:solidFill>
                  <a:srgbClr val="898989"/>
                </a:solidFill>
              </a:rPr>
              <a:t>6</a:t>
            </a:fld>
            <a:endParaRPr lang="en-NZ" sz="1200" dirty="0">
              <a:solidFill>
                <a:srgbClr val="898989"/>
              </a:solidFill>
            </a:endParaRPr>
          </a:p>
        </p:txBody>
      </p:sp>
      <p:pic>
        <p:nvPicPr>
          <p:cNvPr id="2" name="Picture 1"/>
          <p:cNvPicPr>
            <a:picLocks noChangeAspect="1"/>
          </p:cNvPicPr>
          <p:nvPr/>
        </p:nvPicPr>
        <p:blipFill>
          <a:blip r:embed="rId3"/>
          <a:stretch>
            <a:fillRect/>
          </a:stretch>
        </p:blipFill>
        <p:spPr>
          <a:xfrm>
            <a:off x="407368" y="1440791"/>
            <a:ext cx="3657472" cy="4603717"/>
          </a:xfrm>
          <a:prstGeom prst="rect">
            <a:avLst/>
          </a:prstGeom>
        </p:spPr>
      </p:pic>
      <p:sp>
        <p:nvSpPr>
          <p:cNvPr id="3" name="TextBox 2"/>
          <p:cNvSpPr txBox="1"/>
          <p:nvPr/>
        </p:nvSpPr>
        <p:spPr>
          <a:xfrm>
            <a:off x="4583832" y="1440791"/>
            <a:ext cx="4944953" cy="2169825"/>
          </a:xfrm>
          <a:prstGeom prst="rect">
            <a:avLst/>
          </a:prstGeom>
          <a:noFill/>
          <a:ln>
            <a:solidFill>
              <a:schemeClr val="tx1"/>
            </a:solidFill>
          </a:ln>
        </p:spPr>
        <p:txBody>
          <a:bodyPr wrap="square" rtlCol="0">
            <a:spAutoFit/>
          </a:bodyPr>
          <a:lstStyle/>
          <a:p>
            <a:pPr>
              <a:spcAft>
                <a:spcPts val="600"/>
              </a:spcAft>
            </a:pPr>
            <a:r>
              <a:rPr lang="en-NZ" sz="2000" dirty="0">
                <a:solidFill>
                  <a:schemeClr val="tx2"/>
                </a:solidFill>
              </a:rPr>
              <a:t>IPSAS 40 total of 176 pages </a:t>
            </a:r>
          </a:p>
          <a:p>
            <a:pPr marL="342900" indent="-342900">
              <a:spcAft>
                <a:spcPts val="600"/>
              </a:spcAft>
              <a:buClr>
                <a:srgbClr val="8CC63F"/>
              </a:buClr>
              <a:buFont typeface="Arial" panose="020B0604020202020204" pitchFamily="34" charset="0"/>
              <a:buChar char="•"/>
            </a:pPr>
            <a:r>
              <a:rPr lang="en-NZ" dirty="0">
                <a:solidFill>
                  <a:srgbClr val="404040"/>
                </a:solidFill>
              </a:rPr>
              <a:t>Standard – 29 pages </a:t>
            </a:r>
          </a:p>
          <a:p>
            <a:pPr marL="342900" indent="-342900">
              <a:spcAft>
                <a:spcPts val="600"/>
              </a:spcAft>
              <a:buClr>
                <a:srgbClr val="8CC63F"/>
              </a:buClr>
              <a:buFont typeface="Arial" panose="020B0604020202020204" pitchFamily="34" charset="0"/>
              <a:buChar char="•"/>
            </a:pPr>
            <a:r>
              <a:rPr lang="en-NZ" dirty="0">
                <a:solidFill>
                  <a:srgbClr val="404040"/>
                </a:solidFill>
              </a:rPr>
              <a:t>Application Guidance – 23 pages</a:t>
            </a:r>
          </a:p>
          <a:p>
            <a:pPr marL="342900" indent="-342900">
              <a:spcAft>
                <a:spcPts val="600"/>
              </a:spcAft>
              <a:buClr>
                <a:srgbClr val="8CC63F"/>
              </a:buClr>
              <a:buFont typeface="Arial" panose="020B0604020202020204" pitchFamily="34" charset="0"/>
              <a:buChar char="•"/>
            </a:pPr>
            <a:r>
              <a:rPr lang="en-NZ" dirty="0">
                <a:solidFill>
                  <a:srgbClr val="404040"/>
                </a:solidFill>
              </a:rPr>
              <a:t>Amendments to other IPSASs – 44 pages</a:t>
            </a:r>
          </a:p>
          <a:p>
            <a:pPr marL="342900" indent="-342900">
              <a:spcAft>
                <a:spcPts val="600"/>
              </a:spcAft>
              <a:buClr>
                <a:srgbClr val="8CC63F"/>
              </a:buClr>
              <a:buFont typeface="Arial" panose="020B0604020202020204" pitchFamily="34" charset="0"/>
              <a:buChar char="•"/>
            </a:pPr>
            <a:r>
              <a:rPr lang="en-NZ" dirty="0">
                <a:solidFill>
                  <a:srgbClr val="404040"/>
                </a:solidFill>
              </a:rPr>
              <a:t>Basis for Conclusions – 20 pages</a:t>
            </a:r>
          </a:p>
          <a:p>
            <a:pPr marL="342900" indent="-342900">
              <a:spcAft>
                <a:spcPts val="600"/>
              </a:spcAft>
              <a:buClr>
                <a:srgbClr val="8CC63F"/>
              </a:buClr>
              <a:buFont typeface="Arial" panose="020B0604020202020204" pitchFamily="34" charset="0"/>
              <a:buChar char="•"/>
            </a:pPr>
            <a:r>
              <a:rPr lang="en-NZ" dirty="0">
                <a:solidFill>
                  <a:srgbClr val="404040"/>
                </a:solidFill>
              </a:rPr>
              <a:t>Illustrative Examples – 60 pages   </a:t>
            </a:r>
          </a:p>
        </p:txBody>
      </p:sp>
      <p:sp>
        <p:nvSpPr>
          <p:cNvPr id="16" name="TextBox 15"/>
          <p:cNvSpPr txBox="1"/>
          <p:nvPr/>
        </p:nvSpPr>
        <p:spPr>
          <a:xfrm>
            <a:off x="4583832" y="3732228"/>
            <a:ext cx="4944953" cy="2569934"/>
          </a:xfrm>
          <a:prstGeom prst="rect">
            <a:avLst/>
          </a:prstGeom>
          <a:noFill/>
          <a:ln>
            <a:solidFill>
              <a:schemeClr val="tx1"/>
            </a:solidFill>
          </a:ln>
        </p:spPr>
        <p:txBody>
          <a:bodyPr wrap="square" rtlCol="0">
            <a:spAutoFit/>
          </a:bodyPr>
          <a:lstStyle/>
          <a:p>
            <a:pPr>
              <a:spcAft>
                <a:spcPts val="600"/>
              </a:spcAft>
            </a:pPr>
            <a:r>
              <a:rPr lang="en-NZ" sz="2000" dirty="0">
                <a:solidFill>
                  <a:schemeClr val="tx2"/>
                </a:solidFill>
              </a:rPr>
              <a:t>Objectives  </a:t>
            </a:r>
          </a:p>
          <a:p>
            <a:pPr marL="342900" indent="-342900">
              <a:spcAft>
                <a:spcPts val="600"/>
              </a:spcAft>
              <a:buClr>
                <a:srgbClr val="8CC63F"/>
              </a:buClr>
              <a:buFont typeface="Arial" panose="020B0604020202020204" pitchFamily="34" charset="0"/>
              <a:buChar char="•"/>
            </a:pPr>
            <a:r>
              <a:rPr lang="en-NZ" dirty="0">
                <a:solidFill>
                  <a:srgbClr val="404040"/>
                </a:solidFill>
              </a:rPr>
              <a:t>To develop a single standard dealing with </a:t>
            </a:r>
            <a:r>
              <a:rPr lang="en-NZ" u="sng" dirty="0">
                <a:solidFill>
                  <a:srgbClr val="404040"/>
                </a:solidFill>
              </a:rPr>
              <a:t>all</a:t>
            </a:r>
            <a:r>
              <a:rPr lang="en-NZ" dirty="0">
                <a:solidFill>
                  <a:srgbClr val="404040"/>
                </a:solidFill>
              </a:rPr>
              <a:t> public sector combinations </a:t>
            </a:r>
          </a:p>
          <a:p>
            <a:pPr marL="342900" indent="-342900">
              <a:spcAft>
                <a:spcPts val="600"/>
              </a:spcAft>
              <a:buClr>
                <a:srgbClr val="8CC63F"/>
              </a:buClr>
              <a:buFont typeface="Arial" panose="020B0604020202020204" pitchFamily="34" charset="0"/>
              <a:buChar char="•"/>
            </a:pPr>
            <a:r>
              <a:rPr lang="en-NZ" dirty="0">
                <a:solidFill>
                  <a:srgbClr val="404040"/>
                </a:solidFill>
              </a:rPr>
              <a:t>To provide appropriate principles and requirements for both acquisitions (converged with IFRS 3) and amalgamations    </a:t>
            </a:r>
          </a:p>
          <a:p>
            <a:pPr marL="342900" indent="-342900">
              <a:spcAft>
                <a:spcPts val="600"/>
              </a:spcAft>
              <a:buClr>
                <a:srgbClr val="8CC63F"/>
              </a:buClr>
              <a:buFont typeface="Arial" panose="020B0604020202020204" pitchFamily="34" charset="0"/>
              <a:buChar char="•"/>
            </a:pPr>
            <a:r>
              <a:rPr lang="en-NZ" dirty="0">
                <a:solidFill>
                  <a:srgbClr val="404040"/>
                </a:solidFill>
              </a:rPr>
              <a:t>To enhance consistency and comparability </a:t>
            </a:r>
          </a:p>
        </p:txBody>
      </p:sp>
    </p:spTree>
    <p:extLst>
      <p:ext uri="{BB962C8B-B14F-4D97-AF65-F5344CB8AC3E}">
        <p14:creationId xmlns:p14="http://schemas.microsoft.com/office/powerpoint/2010/main" val="123367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3"/>
          <p:cNvSpPr>
            <a:spLocks noGrp="1"/>
          </p:cNvSpPr>
          <p:nvPr>
            <p:ph type="title"/>
          </p:nvPr>
        </p:nvSpPr>
        <p:spPr>
          <a:xfrm>
            <a:off x="883420" y="80002"/>
            <a:ext cx="11045228" cy="1143000"/>
          </a:xfrm>
        </p:spPr>
        <p:txBody>
          <a:bodyPr>
            <a:noAutofit/>
          </a:bodyPr>
          <a:lstStyle/>
          <a:p>
            <a:pPr algn="l"/>
            <a:r>
              <a:rPr lang="en-CA" altLang="en-US" sz="4000" dirty="0"/>
              <a:t>IPSAS 40 </a:t>
            </a:r>
            <a:r>
              <a:rPr lang="en-NZ" dirty="0">
                <a:effectLst/>
              </a:rPr>
              <a:t>— </a:t>
            </a:r>
            <a:r>
              <a:rPr lang="en-CA" altLang="en-US" sz="4000" dirty="0"/>
              <a:t>Classification of Combination</a:t>
            </a:r>
            <a:endParaRPr lang="en-US" altLang="en-US" sz="4000" dirty="0"/>
          </a:p>
        </p:txBody>
      </p:sp>
      <p:cxnSp>
        <p:nvCxnSpPr>
          <p:cNvPr id="7" name="Straight Arrow Connector 6"/>
          <p:cNvCxnSpPr>
            <a:cxnSpLocks/>
          </p:cNvCxnSpPr>
          <p:nvPr/>
        </p:nvCxnSpPr>
        <p:spPr>
          <a:xfrm>
            <a:off x="4115457" y="2461898"/>
            <a:ext cx="518264"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2999656" y="3145395"/>
            <a:ext cx="0" cy="129643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4172568" y="2786801"/>
            <a:ext cx="1275361" cy="225264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 Box 15"/>
          <p:cNvSpPr txBox="1"/>
          <p:nvPr/>
        </p:nvSpPr>
        <p:spPr>
          <a:xfrm>
            <a:off x="4079416" y="2045887"/>
            <a:ext cx="525462" cy="3508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a:lnSpc>
                <a:spcPts val="1400"/>
              </a:lnSpc>
              <a:defRPr/>
            </a:pPr>
            <a:r>
              <a:rPr lang="en-CA" sz="1600" dirty="0">
                <a:solidFill>
                  <a:schemeClr val="tx1"/>
                </a:solidFill>
                <a:ea typeface="Calibri" panose="020F0502020204030204" pitchFamily="34" charset="0"/>
                <a:cs typeface="Times New Roman" panose="02020603050405020304" pitchFamily="18" charset="0"/>
              </a:rPr>
              <a:t>Yes</a:t>
            </a:r>
            <a:endParaRPr lang="en-US" sz="1600" dirty="0">
              <a:solidFill>
                <a:schemeClr val="tx1"/>
              </a:solidFill>
              <a:ea typeface="Calibri" panose="020F0502020204030204" pitchFamily="34" charset="0"/>
              <a:cs typeface="Times New Roman" panose="02020603050405020304" pitchFamily="18" charset="0"/>
            </a:endParaRPr>
          </a:p>
        </p:txBody>
      </p:sp>
      <p:sp>
        <p:nvSpPr>
          <p:cNvPr id="12" name="Text Box 16"/>
          <p:cNvSpPr txBox="1"/>
          <p:nvPr/>
        </p:nvSpPr>
        <p:spPr>
          <a:xfrm>
            <a:off x="2423592" y="3385638"/>
            <a:ext cx="528579" cy="2593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a:lnSpc>
                <a:spcPts val="1400"/>
              </a:lnSpc>
              <a:defRPr/>
            </a:pPr>
            <a:r>
              <a:rPr lang="en-CA" sz="1600" dirty="0">
                <a:solidFill>
                  <a:schemeClr val="tx1"/>
                </a:solidFill>
                <a:ea typeface="Calibri" panose="020F0502020204030204" pitchFamily="34" charset="0"/>
                <a:cs typeface="Times New Roman" panose="02020603050405020304" pitchFamily="18" charset="0"/>
              </a:rPr>
              <a:t>No</a:t>
            </a:r>
            <a:endParaRPr lang="en-US" sz="1600" dirty="0">
              <a:solidFill>
                <a:schemeClr val="tx1"/>
              </a:solidFill>
              <a:ea typeface="Calibri" panose="020F0502020204030204" pitchFamily="34" charset="0"/>
              <a:cs typeface="Times New Roman" panose="02020603050405020304" pitchFamily="18" charset="0"/>
            </a:endParaRPr>
          </a:p>
        </p:txBody>
      </p:sp>
      <p:sp>
        <p:nvSpPr>
          <p:cNvPr id="13" name="Text Box 17"/>
          <p:cNvSpPr txBox="1"/>
          <p:nvPr/>
        </p:nvSpPr>
        <p:spPr>
          <a:xfrm flipV="1">
            <a:off x="7727408" y="4340847"/>
            <a:ext cx="168792" cy="1009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just">
              <a:lnSpc>
                <a:spcPts val="1400"/>
              </a:lnSpc>
              <a:defRPr/>
            </a:pPr>
            <a:endParaRPr lang="en-US" sz="1400" dirty="0">
              <a:solidFill>
                <a:schemeClr val="tx1"/>
              </a:solidFill>
              <a:ea typeface="Calibri" panose="020F0502020204030204" pitchFamily="34" charset="0"/>
              <a:cs typeface="Times New Roman" panose="02020603050405020304" pitchFamily="18" charset="0"/>
            </a:endParaRPr>
          </a:p>
        </p:txBody>
      </p:sp>
      <p:sp>
        <p:nvSpPr>
          <p:cNvPr id="14" name="Rounded Rectangle 13"/>
          <p:cNvSpPr/>
          <p:nvPr/>
        </p:nvSpPr>
        <p:spPr>
          <a:xfrm>
            <a:off x="883420" y="2018140"/>
            <a:ext cx="3117605" cy="1034085"/>
          </a:xfrm>
          <a:prstGeom prst="roundRect">
            <a:avLst/>
          </a:prstGeom>
          <a:solidFill>
            <a:schemeClr val="bg1">
              <a:lumMod val="65000"/>
            </a:schemeClr>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spcAft>
                <a:spcPts val="600"/>
              </a:spcAft>
            </a:pPr>
            <a:r>
              <a:rPr lang="en-CA" dirty="0">
                <a:cs typeface="Times New Roman" panose="02020603050405020304" pitchFamily="18" charset="0"/>
              </a:rPr>
              <a:t>Does one party gain control of operations?</a:t>
            </a:r>
            <a:endParaRPr lang="en-US" dirty="0">
              <a:cs typeface="Times New Roman" panose="02020603050405020304" pitchFamily="18" charset="0"/>
            </a:endParaRPr>
          </a:p>
        </p:txBody>
      </p:sp>
      <p:sp>
        <p:nvSpPr>
          <p:cNvPr id="15" name="Rounded Rectangle 14"/>
          <p:cNvSpPr/>
          <p:nvPr/>
        </p:nvSpPr>
        <p:spPr>
          <a:xfrm>
            <a:off x="937727" y="4534996"/>
            <a:ext cx="3089719" cy="1339934"/>
          </a:xfrm>
          <a:prstGeom prst="roundRect">
            <a:avLst/>
          </a:prstGeom>
          <a:solidFill>
            <a:schemeClr val="bg1">
              <a:lumMod val="65000"/>
            </a:schemeClr>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spcAft>
                <a:spcPts val="600"/>
              </a:spcAft>
            </a:pPr>
            <a:r>
              <a:rPr lang="en-CA" dirty="0">
                <a:cs typeface="Times New Roman" panose="02020603050405020304" pitchFamily="18" charset="0"/>
              </a:rPr>
              <a:t>Is the economic substance of the combination that of an amalgamation?</a:t>
            </a:r>
            <a:endParaRPr lang="en-US" dirty="0">
              <a:cs typeface="Times New Roman" panose="02020603050405020304" pitchFamily="18" charset="0"/>
            </a:endParaRPr>
          </a:p>
        </p:txBody>
      </p:sp>
      <p:sp>
        <p:nvSpPr>
          <p:cNvPr id="16" name="Rounded Rectangle 15"/>
          <p:cNvSpPr/>
          <p:nvPr/>
        </p:nvSpPr>
        <p:spPr>
          <a:xfrm>
            <a:off x="4904129" y="4899468"/>
            <a:ext cx="1863514" cy="520870"/>
          </a:xfrm>
          <a:prstGeom prst="roundRect">
            <a:avLst/>
          </a:prstGeom>
          <a:solidFill>
            <a:schemeClr val="accent5">
              <a:lumMod val="75000"/>
            </a:schemeClr>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spcAft>
                <a:spcPts val="600"/>
              </a:spcAft>
            </a:pPr>
            <a:r>
              <a:rPr lang="en-CA" sz="1600" b="1" dirty="0">
                <a:cs typeface="Times New Roman" panose="02020603050405020304" pitchFamily="18" charset="0"/>
              </a:rPr>
              <a:t>Amalgamation</a:t>
            </a:r>
            <a:endParaRPr lang="en-US" sz="1600" b="1" dirty="0">
              <a:cs typeface="Times New Roman" panose="02020603050405020304" pitchFamily="18" charset="0"/>
            </a:endParaRPr>
          </a:p>
        </p:txBody>
      </p:sp>
      <p:sp>
        <p:nvSpPr>
          <p:cNvPr id="17" name="Rounded Rectangle 16"/>
          <p:cNvSpPr/>
          <p:nvPr/>
        </p:nvSpPr>
        <p:spPr>
          <a:xfrm>
            <a:off x="4768199" y="2190535"/>
            <a:ext cx="1945060" cy="542726"/>
          </a:xfrm>
          <a:prstGeom prst="roundRect">
            <a:avLst/>
          </a:prstGeom>
          <a:solidFill>
            <a:srgbClr val="92D050"/>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spcAft>
                <a:spcPts val="600"/>
              </a:spcAft>
            </a:pPr>
            <a:r>
              <a:rPr lang="en-CA" b="1" dirty="0">
                <a:cs typeface="Times New Roman" panose="02020603050405020304" pitchFamily="18" charset="0"/>
              </a:rPr>
              <a:t>Acquisition</a:t>
            </a:r>
            <a:endParaRPr lang="en-US" b="1" dirty="0">
              <a:cs typeface="Times New Roman" panose="02020603050405020304" pitchFamily="18" charset="0"/>
            </a:endParaRPr>
          </a:p>
        </p:txBody>
      </p:sp>
      <p:sp>
        <p:nvSpPr>
          <p:cNvPr id="18" name="Rectangle 17"/>
          <p:cNvSpPr/>
          <p:nvPr/>
        </p:nvSpPr>
        <p:spPr>
          <a:xfrm>
            <a:off x="10030302" y="6237313"/>
            <a:ext cx="269626" cy="276999"/>
          </a:xfrm>
          <a:prstGeom prst="rect">
            <a:avLst/>
          </a:prstGeom>
        </p:spPr>
        <p:txBody>
          <a:bodyPr wrap="none">
            <a:spAutoFit/>
          </a:bodyPr>
          <a:lstStyle/>
          <a:p>
            <a:fld id="{7A0653C6-9B02-432D-900A-07F14C892E3D}" type="slidenum">
              <a:rPr lang="en-NZ" sz="1200">
                <a:solidFill>
                  <a:srgbClr val="898989"/>
                </a:solidFill>
              </a:rPr>
              <a:t>7</a:t>
            </a:fld>
            <a:endParaRPr lang="en-NZ" sz="1200" dirty="0">
              <a:solidFill>
                <a:srgbClr val="898989"/>
              </a:solidFill>
            </a:endParaRPr>
          </a:p>
        </p:txBody>
      </p:sp>
      <p:sp>
        <p:nvSpPr>
          <p:cNvPr id="25" name="Text Box 15">
            <a:extLst>
              <a:ext uri="{FF2B5EF4-FFF2-40B4-BE49-F238E27FC236}">
                <a16:creationId xmlns:a16="http://schemas.microsoft.com/office/drawing/2014/main" xmlns="" id="{97E101CE-43D9-4E24-A67E-7EFD12931572}"/>
              </a:ext>
            </a:extLst>
          </p:cNvPr>
          <p:cNvSpPr txBox="1"/>
          <p:nvPr/>
        </p:nvSpPr>
        <p:spPr>
          <a:xfrm>
            <a:off x="4079776" y="4069891"/>
            <a:ext cx="525462" cy="3508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a:lnSpc>
                <a:spcPts val="1400"/>
              </a:lnSpc>
              <a:defRPr/>
            </a:pPr>
            <a:r>
              <a:rPr lang="en-CA" sz="1600" dirty="0">
                <a:solidFill>
                  <a:schemeClr val="tx1"/>
                </a:solidFill>
                <a:ea typeface="Calibri" panose="020F0502020204030204" pitchFamily="34" charset="0"/>
                <a:cs typeface="Times New Roman" panose="02020603050405020304" pitchFamily="18" charset="0"/>
              </a:rPr>
              <a:t>No</a:t>
            </a:r>
            <a:endParaRPr lang="en-US" sz="1600" dirty="0">
              <a:solidFill>
                <a:schemeClr val="tx1"/>
              </a:solidFill>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xmlns="" id="{D1AC27A1-18D1-4E67-978E-F5AFC29C18AB}"/>
              </a:ext>
            </a:extLst>
          </p:cNvPr>
          <p:cNvCxnSpPr>
            <a:cxnSpLocks/>
          </p:cNvCxnSpPr>
          <p:nvPr/>
        </p:nvCxnSpPr>
        <p:spPr>
          <a:xfrm>
            <a:off x="4178500" y="5039445"/>
            <a:ext cx="632839"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16">
            <a:extLst>
              <a:ext uri="{FF2B5EF4-FFF2-40B4-BE49-F238E27FC236}">
                <a16:creationId xmlns:a16="http://schemas.microsoft.com/office/drawing/2014/main" xmlns="" id="{948E0A4F-65C0-45B7-9FC3-83D1A595300B}"/>
              </a:ext>
            </a:extLst>
          </p:cNvPr>
          <p:cNvSpPr txBox="1"/>
          <p:nvPr/>
        </p:nvSpPr>
        <p:spPr>
          <a:xfrm>
            <a:off x="4198585" y="5219044"/>
            <a:ext cx="569614" cy="4600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a:lnSpc>
                <a:spcPts val="1400"/>
              </a:lnSpc>
              <a:defRPr/>
            </a:pPr>
            <a:r>
              <a:rPr lang="en-CA" sz="1600" dirty="0">
                <a:solidFill>
                  <a:schemeClr val="tx1"/>
                </a:solidFill>
                <a:ea typeface="Calibri" panose="020F0502020204030204" pitchFamily="34" charset="0"/>
                <a:cs typeface="Times New Roman" panose="02020603050405020304" pitchFamily="18" charset="0"/>
              </a:rPr>
              <a:t>Yes</a:t>
            </a:r>
            <a:endParaRPr lang="en-US" sz="1600" dirty="0">
              <a:solidFill>
                <a:schemeClr val="tx1"/>
              </a:solidFill>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xmlns="" id="{642AD5B2-3FB3-43A1-A50B-84E82D4CCA16}"/>
              </a:ext>
            </a:extLst>
          </p:cNvPr>
          <p:cNvSpPr txBox="1"/>
          <p:nvPr/>
        </p:nvSpPr>
        <p:spPr>
          <a:xfrm>
            <a:off x="948363" y="1500001"/>
            <a:ext cx="10476229" cy="369332"/>
          </a:xfrm>
          <a:prstGeom prst="rect">
            <a:avLst/>
          </a:prstGeom>
          <a:solidFill>
            <a:schemeClr val="tx1"/>
          </a:solidFill>
          <a:ln>
            <a:solidFill>
              <a:schemeClr val="bg2">
                <a:lumMod val="25000"/>
              </a:schemeClr>
            </a:solidFill>
          </a:ln>
        </p:spPr>
        <p:txBody>
          <a:bodyPr wrap="square" rtlCol="0">
            <a:spAutoFit/>
          </a:bodyPr>
          <a:lstStyle/>
          <a:p>
            <a:r>
              <a:rPr lang="en-CA" altLang="en-US" dirty="0">
                <a:solidFill>
                  <a:schemeClr val="bg1"/>
                </a:solidFill>
              </a:rPr>
              <a:t>Is the combination an acquisition or amalgamation?</a:t>
            </a:r>
            <a:endParaRPr lang="en-NZ" dirty="0">
              <a:solidFill>
                <a:schemeClr val="bg1"/>
              </a:solidFill>
            </a:endParaRPr>
          </a:p>
        </p:txBody>
      </p:sp>
      <p:sp>
        <p:nvSpPr>
          <p:cNvPr id="30" name="Arrow: Right 29">
            <a:extLst>
              <a:ext uri="{FF2B5EF4-FFF2-40B4-BE49-F238E27FC236}">
                <a16:creationId xmlns:a16="http://schemas.microsoft.com/office/drawing/2014/main" xmlns="" id="{BACEBAA3-8A94-4622-837D-E8A95D779A5F}"/>
              </a:ext>
            </a:extLst>
          </p:cNvPr>
          <p:cNvSpPr/>
          <p:nvPr/>
        </p:nvSpPr>
        <p:spPr>
          <a:xfrm>
            <a:off x="6827690" y="5013674"/>
            <a:ext cx="625657" cy="31954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Rectangle 30">
            <a:extLst>
              <a:ext uri="{FF2B5EF4-FFF2-40B4-BE49-F238E27FC236}">
                <a16:creationId xmlns:a16="http://schemas.microsoft.com/office/drawing/2014/main" xmlns="" id="{082485B4-4B27-451F-9334-6D71D8959203}"/>
              </a:ext>
            </a:extLst>
          </p:cNvPr>
          <p:cNvSpPr/>
          <p:nvPr/>
        </p:nvSpPr>
        <p:spPr>
          <a:xfrm>
            <a:off x="7598469" y="4470878"/>
            <a:ext cx="3826123" cy="1766435"/>
          </a:xfrm>
          <a:prstGeom prst="rect">
            <a:avLst/>
          </a:prstGeom>
          <a:solidFill>
            <a:schemeClr val="accent5">
              <a:lumMod val="75000"/>
            </a:schemeClr>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4000"/>
              </a:lnSpc>
              <a:spcAft>
                <a:spcPts val="600"/>
              </a:spcAft>
            </a:pPr>
            <a:r>
              <a:rPr lang="en-NZ" b="1" dirty="0">
                <a:cs typeface="Times New Roman" panose="02020603050405020304" pitchFamily="18" charset="0"/>
              </a:rPr>
              <a:t>Modified pooling of interest method </a:t>
            </a:r>
          </a:p>
          <a:p>
            <a:pPr marL="285750" indent="-285750">
              <a:lnSpc>
                <a:spcPct val="114000"/>
              </a:lnSpc>
              <a:spcAft>
                <a:spcPts val="600"/>
              </a:spcAft>
              <a:buFontTx/>
              <a:buChar char="-"/>
            </a:pPr>
            <a:r>
              <a:rPr lang="en-NZ" sz="1600" dirty="0">
                <a:cs typeface="Times New Roman" panose="02020603050405020304" pitchFamily="18" charset="0"/>
              </a:rPr>
              <a:t>Recognise acquired assets/liabilities at carrying amounts </a:t>
            </a:r>
          </a:p>
          <a:p>
            <a:pPr marL="285750" indent="-285750">
              <a:lnSpc>
                <a:spcPct val="114000"/>
              </a:lnSpc>
              <a:spcAft>
                <a:spcPts val="600"/>
              </a:spcAft>
              <a:buFontTx/>
              <a:buChar char="-"/>
            </a:pPr>
            <a:r>
              <a:rPr lang="en-NZ" sz="1600" dirty="0">
                <a:cs typeface="Times New Roman" panose="02020603050405020304" pitchFamily="18" charset="0"/>
              </a:rPr>
              <a:t>Differences within net asset/equity</a:t>
            </a:r>
          </a:p>
        </p:txBody>
      </p:sp>
      <p:sp>
        <p:nvSpPr>
          <p:cNvPr id="34" name="Rectangle 33">
            <a:extLst>
              <a:ext uri="{FF2B5EF4-FFF2-40B4-BE49-F238E27FC236}">
                <a16:creationId xmlns:a16="http://schemas.microsoft.com/office/drawing/2014/main" xmlns="" id="{F4086FEE-5D43-4C40-9DED-F7365D49BBB3}"/>
              </a:ext>
            </a:extLst>
          </p:cNvPr>
          <p:cNvSpPr/>
          <p:nvPr/>
        </p:nvSpPr>
        <p:spPr>
          <a:xfrm>
            <a:off x="7586539" y="2029553"/>
            <a:ext cx="3838053" cy="1798920"/>
          </a:xfrm>
          <a:prstGeom prst="rect">
            <a:avLst/>
          </a:prstGeom>
          <a:solidFill>
            <a:srgbClr val="92D050"/>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4000"/>
              </a:lnSpc>
              <a:spcAft>
                <a:spcPts val="600"/>
              </a:spcAft>
            </a:pPr>
            <a:r>
              <a:rPr lang="en-NZ" b="1" dirty="0">
                <a:cs typeface="Times New Roman" panose="02020603050405020304" pitchFamily="18" charset="0"/>
              </a:rPr>
              <a:t>Acquisition method </a:t>
            </a:r>
          </a:p>
          <a:p>
            <a:pPr marL="285750" indent="-285750">
              <a:lnSpc>
                <a:spcPct val="114000"/>
              </a:lnSpc>
              <a:spcAft>
                <a:spcPts val="600"/>
              </a:spcAft>
              <a:buFontTx/>
              <a:buChar char="-"/>
            </a:pPr>
            <a:r>
              <a:rPr lang="en-NZ" sz="1600" dirty="0">
                <a:cs typeface="Times New Roman" panose="02020603050405020304" pitchFamily="18" charset="0"/>
              </a:rPr>
              <a:t>Recognise acquired assets/liabilities at fair value</a:t>
            </a:r>
          </a:p>
          <a:p>
            <a:pPr marL="285750" indent="-285750">
              <a:lnSpc>
                <a:spcPct val="114000"/>
              </a:lnSpc>
              <a:spcAft>
                <a:spcPts val="600"/>
              </a:spcAft>
              <a:buFontTx/>
              <a:buChar char="-"/>
            </a:pPr>
            <a:r>
              <a:rPr lang="en-NZ" sz="1600" dirty="0">
                <a:cs typeface="Times New Roman" panose="02020603050405020304" pitchFamily="18" charset="0"/>
              </a:rPr>
              <a:t>Differences recognised as goodwill , loss or gain </a:t>
            </a:r>
          </a:p>
        </p:txBody>
      </p:sp>
      <p:sp>
        <p:nvSpPr>
          <p:cNvPr id="35" name="Arrow: Right 34">
            <a:extLst>
              <a:ext uri="{FF2B5EF4-FFF2-40B4-BE49-F238E27FC236}">
                <a16:creationId xmlns:a16="http://schemas.microsoft.com/office/drawing/2014/main" xmlns="" id="{076CA455-64E1-42E9-AC9E-8EC2D9640529}"/>
              </a:ext>
            </a:extLst>
          </p:cNvPr>
          <p:cNvSpPr/>
          <p:nvPr/>
        </p:nvSpPr>
        <p:spPr>
          <a:xfrm>
            <a:off x="6827690" y="2272718"/>
            <a:ext cx="625657" cy="2921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2011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animBg="1"/>
      <p:bldP spid="16" grpId="0" animBg="1"/>
      <p:bldP spid="17" grpId="0" animBg="1"/>
      <p:bldP spid="25" grpId="0"/>
      <p:bldP spid="27" grpId="0"/>
      <p:bldP spid="30" grpId="0" animBg="1"/>
      <p:bldP spid="31"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FD2239-AFE4-49B0-85ED-20F29D3B0B22}"/>
              </a:ext>
            </a:extLst>
          </p:cNvPr>
          <p:cNvSpPr>
            <a:spLocks noGrp="1"/>
          </p:cNvSpPr>
          <p:nvPr>
            <p:ph type="title"/>
          </p:nvPr>
        </p:nvSpPr>
        <p:spPr>
          <a:xfrm>
            <a:off x="407368" y="145652"/>
            <a:ext cx="10729192" cy="1143000"/>
          </a:xfrm>
        </p:spPr>
        <p:txBody>
          <a:bodyPr>
            <a:normAutofit/>
          </a:bodyPr>
          <a:lstStyle/>
          <a:p>
            <a:pPr algn="l"/>
            <a:r>
              <a:rPr lang="en-NZ" sz="3600" dirty="0"/>
              <a:t>Accounting considerations for PBE Combinations</a:t>
            </a:r>
          </a:p>
        </p:txBody>
      </p:sp>
      <p:sp>
        <p:nvSpPr>
          <p:cNvPr id="3" name="Content Placeholder 2">
            <a:extLst>
              <a:ext uri="{FF2B5EF4-FFF2-40B4-BE49-F238E27FC236}">
                <a16:creationId xmlns:a16="http://schemas.microsoft.com/office/drawing/2014/main" xmlns="" id="{23B30B7C-2572-4111-A991-FB4F48140190}"/>
              </a:ext>
            </a:extLst>
          </p:cNvPr>
          <p:cNvSpPr>
            <a:spLocks noGrp="1"/>
          </p:cNvSpPr>
          <p:nvPr>
            <p:ph idx="1"/>
          </p:nvPr>
        </p:nvSpPr>
        <p:spPr>
          <a:xfrm>
            <a:off x="393535" y="1515487"/>
            <a:ext cx="10801200" cy="5040560"/>
          </a:xfrm>
        </p:spPr>
        <p:txBody>
          <a:bodyPr>
            <a:normAutofit fontScale="85000" lnSpcReduction="20000"/>
          </a:bodyPr>
          <a:lstStyle/>
          <a:p>
            <a:pPr>
              <a:lnSpc>
                <a:spcPct val="134000"/>
              </a:lnSpc>
              <a:spcAft>
                <a:spcPts val="400"/>
              </a:spcAft>
              <a:buFont typeface="Arial" panose="020B0604020202020204" pitchFamily="34" charset="0"/>
              <a:buChar char="•"/>
            </a:pPr>
            <a:r>
              <a:rPr lang="en-NZ" sz="2600" dirty="0"/>
              <a:t>Determining the substance of the combination – acquisition or amalgamation </a:t>
            </a:r>
          </a:p>
          <a:p>
            <a:pPr>
              <a:lnSpc>
                <a:spcPct val="134000"/>
              </a:lnSpc>
              <a:spcAft>
                <a:spcPts val="400"/>
              </a:spcAft>
              <a:buFont typeface="Arial" panose="020B0604020202020204" pitchFamily="34" charset="0"/>
              <a:buChar char="•"/>
            </a:pPr>
            <a:r>
              <a:rPr lang="en-NZ" sz="2600" dirty="0"/>
              <a:t>Measuring fair value of assets and liabilities acquired (difficulties can arise when assets have a restricted use)</a:t>
            </a:r>
          </a:p>
          <a:p>
            <a:pPr>
              <a:lnSpc>
                <a:spcPct val="134000"/>
              </a:lnSpc>
              <a:spcAft>
                <a:spcPts val="400"/>
              </a:spcAft>
              <a:buFont typeface="Arial" panose="020B0604020202020204" pitchFamily="34" charset="0"/>
              <a:buChar char="•"/>
            </a:pPr>
            <a:r>
              <a:rPr lang="en-NZ" sz="2600" dirty="0"/>
              <a:t>Outcome of combination − new entity or continuing entity </a:t>
            </a:r>
          </a:p>
          <a:p>
            <a:pPr>
              <a:lnSpc>
                <a:spcPct val="134000"/>
              </a:lnSpc>
              <a:spcAft>
                <a:spcPts val="400"/>
              </a:spcAft>
              <a:buFont typeface="Arial" panose="020B0604020202020204" pitchFamily="34" charset="0"/>
              <a:buChar char="•"/>
            </a:pPr>
            <a:r>
              <a:rPr lang="en-NZ" sz="2600" dirty="0"/>
              <a:t>Reporting of comparatives </a:t>
            </a:r>
          </a:p>
          <a:p>
            <a:pPr>
              <a:lnSpc>
                <a:spcPct val="134000"/>
              </a:lnSpc>
              <a:spcAft>
                <a:spcPts val="400"/>
              </a:spcAft>
              <a:buFont typeface="Arial" panose="020B0604020202020204" pitchFamily="34" charset="0"/>
              <a:buChar char="•"/>
            </a:pPr>
            <a:r>
              <a:rPr lang="en-NZ" sz="2600" dirty="0"/>
              <a:t>Equity reserves and legacy assets carried over, which are funded from contributions from previous owners/members </a:t>
            </a:r>
          </a:p>
          <a:p>
            <a:pPr>
              <a:lnSpc>
                <a:spcPct val="134000"/>
              </a:lnSpc>
              <a:spcAft>
                <a:spcPts val="400"/>
              </a:spcAft>
              <a:buFont typeface="Arial" panose="020B0604020202020204" pitchFamily="34" charset="0"/>
              <a:buChar char="•"/>
            </a:pPr>
            <a:r>
              <a:rPr lang="en-NZ" sz="2600" dirty="0"/>
              <a:t>Interests in other entities, for example a charitable trust</a:t>
            </a:r>
          </a:p>
          <a:p>
            <a:pPr>
              <a:lnSpc>
                <a:spcPct val="134000"/>
              </a:lnSpc>
              <a:spcAft>
                <a:spcPts val="400"/>
              </a:spcAft>
              <a:buFont typeface="Arial" panose="020B0604020202020204" pitchFamily="34" charset="0"/>
              <a:buChar char="•"/>
            </a:pPr>
            <a:r>
              <a:rPr lang="en-NZ" sz="2600" dirty="0"/>
              <a:t>Previously unrecognised assets or liabilities </a:t>
            </a:r>
          </a:p>
          <a:p>
            <a:pPr>
              <a:lnSpc>
                <a:spcPct val="134000"/>
              </a:lnSpc>
              <a:spcAft>
                <a:spcPts val="400"/>
              </a:spcAft>
              <a:buFont typeface="Arial" panose="020B0604020202020204" pitchFamily="34" charset="0"/>
              <a:buChar char="•"/>
            </a:pPr>
            <a:r>
              <a:rPr lang="en-NZ" sz="2600" dirty="0"/>
              <a:t>Different accounting policies </a:t>
            </a:r>
          </a:p>
          <a:p>
            <a:pPr>
              <a:spcAft>
                <a:spcPts val="2000"/>
              </a:spcAft>
              <a:buFont typeface="Arial" panose="020B0604020202020204" pitchFamily="34" charset="0"/>
              <a:buChar char="•"/>
            </a:pPr>
            <a:endParaRPr lang="en-NZ" sz="2600" dirty="0"/>
          </a:p>
        </p:txBody>
      </p:sp>
      <p:sp>
        <p:nvSpPr>
          <p:cNvPr id="4" name="Slide Number Placeholder 3">
            <a:extLst>
              <a:ext uri="{FF2B5EF4-FFF2-40B4-BE49-F238E27FC236}">
                <a16:creationId xmlns:a16="http://schemas.microsoft.com/office/drawing/2014/main" xmlns="" id="{CC2D551B-E3F7-4C80-B93A-14301B9E2E8A}"/>
              </a:ext>
            </a:extLst>
          </p:cNvPr>
          <p:cNvSpPr>
            <a:spLocks noGrp="1"/>
          </p:cNvSpPr>
          <p:nvPr>
            <p:ph type="sldNum" sz="quarter" idx="12"/>
          </p:nvPr>
        </p:nvSpPr>
        <p:spPr/>
        <p:txBody>
          <a:bodyPr/>
          <a:lstStyle/>
          <a:p>
            <a:fld id="{7F563C5D-D25D-42F7-9B95-D1779914AED5}" type="slidenum">
              <a:rPr lang="en-NZ" smtClean="0"/>
              <a:pPr/>
              <a:t>8</a:t>
            </a:fld>
            <a:endParaRPr lang="en-NZ" dirty="0"/>
          </a:p>
        </p:txBody>
      </p:sp>
      <p:pic>
        <p:nvPicPr>
          <p:cNvPr id="5" name="Picture 4">
            <a:extLst>
              <a:ext uri="{FF2B5EF4-FFF2-40B4-BE49-F238E27FC236}">
                <a16:creationId xmlns:a16="http://schemas.microsoft.com/office/drawing/2014/main" xmlns="" id="{2384C6DB-3FDB-47A0-B67E-096270BD522D}"/>
              </a:ext>
            </a:extLst>
          </p:cNvPr>
          <p:cNvPicPr>
            <a:picLocks noChangeAspect="1"/>
          </p:cNvPicPr>
          <p:nvPr/>
        </p:nvPicPr>
        <p:blipFill>
          <a:blip r:embed="rId3"/>
          <a:stretch>
            <a:fillRect/>
          </a:stretch>
        </p:blipFill>
        <p:spPr>
          <a:xfrm>
            <a:off x="9048328" y="4790786"/>
            <a:ext cx="2855672" cy="1347448"/>
          </a:xfrm>
          <a:prstGeom prst="rect">
            <a:avLst/>
          </a:prstGeom>
        </p:spPr>
      </p:pic>
    </p:spTree>
    <p:extLst>
      <p:ext uri="{BB962C8B-B14F-4D97-AF65-F5344CB8AC3E}">
        <p14:creationId xmlns:p14="http://schemas.microsoft.com/office/powerpoint/2010/main" val="20563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sz="4000" dirty="0"/>
              <a:t>Questions</a:t>
            </a:r>
          </a:p>
        </p:txBody>
      </p:sp>
      <p:sp>
        <p:nvSpPr>
          <p:cNvPr id="3" name="Content Placeholder 2"/>
          <p:cNvSpPr>
            <a:spLocks noGrp="1"/>
          </p:cNvSpPr>
          <p:nvPr>
            <p:ph idx="1"/>
          </p:nvPr>
        </p:nvSpPr>
        <p:spPr/>
        <p:txBody>
          <a:bodyPr/>
          <a:lstStyle/>
          <a:p>
            <a:endParaRPr lang="en-NZ" dirty="0"/>
          </a:p>
          <a:p>
            <a:endParaRPr lang="en-NZ" dirty="0"/>
          </a:p>
          <a:p>
            <a:endParaRPr lang="en-NZ" dirty="0"/>
          </a:p>
        </p:txBody>
      </p:sp>
      <p:pic>
        <p:nvPicPr>
          <p:cNvPr id="10246" name="Picture 6" descr="http://vascularultrasound.net/wp-content/uploads/2011/02/Question-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4272" y="3346352"/>
            <a:ext cx="2857500" cy="271348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F563C5D-D25D-42F7-9B95-D1779914AED5}" type="slidenum">
              <a:rPr lang="en-NZ" smtClean="0"/>
              <a:pPr/>
              <a:t>9</a:t>
            </a:fld>
            <a:endParaRPr lang="en-NZ" dirty="0"/>
          </a:p>
        </p:txBody>
      </p:sp>
    </p:spTree>
    <p:extLst>
      <p:ext uri="{BB962C8B-B14F-4D97-AF65-F5344CB8AC3E}">
        <p14:creationId xmlns:p14="http://schemas.microsoft.com/office/powerpoint/2010/main" val="269539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XRB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PSASB_Powerpoint_template_GREEN RIBBON">
  <a:themeElements>
    <a:clrScheme name="IFAC">
      <a:dk1>
        <a:srgbClr val="000000"/>
      </a:dk1>
      <a:lt1>
        <a:srgbClr val="FFFFFF"/>
      </a:lt1>
      <a:dk2>
        <a:srgbClr val="000000"/>
      </a:dk2>
      <a:lt2>
        <a:srgbClr val="808080"/>
      </a:lt2>
      <a:accent1>
        <a:srgbClr val="005BAA"/>
      </a:accent1>
      <a:accent2>
        <a:srgbClr val="00C0F3"/>
      </a:accent2>
      <a:accent3>
        <a:srgbClr val="F15A22"/>
      </a:accent3>
      <a:accent4>
        <a:srgbClr val="FAA61A"/>
      </a:accent4>
      <a:accent5>
        <a:srgbClr val="0D9C4A"/>
      </a:accent5>
      <a:accent6>
        <a:srgbClr val="8DC63F"/>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PSASB_Powerpoint_template_GREEN RIBBON" id="{CBD8C914-B761-4A32-92D8-CCC00832BB83}" vid="{D0C9FD84-A154-4B04-9993-9758A2AED0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XRB presentation template</Template>
  <TotalTime>0</TotalTime>
  <Words>1475</Words>
  <Application>Microsoft Office PowerPoint</Application>
  <PresentationFormat>Widescreen</PresentationFormat>
  <Paragraphs>162</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MS PGothic</vt:lpstr>
      <vt:lpstr>MS PGothic</vt:lpstr>
      <vt:lpstr>Arial</vt:lpstr>
      <vt:lpstr>Calibri</vt:lpstr>
      <vt:lpstr>Times New Roman</vt:lpstr>
      <vt:lpstr>Wingdings</vt:lpstr>
      <vt:lpstr>Wingdings 2</vt:lpstr>
      <vt:lpstr>ヒラギノ角ゴ Pro W3</vt:lpstr>
      <vt:lpstr>XRB presentation template</vt:lpstr>
      <vt:lpstr>IPSASB_Powerpoint_template_GREEN RIBBON</vt:lpstr>
      <vt:lpstr>Developing accounting requirements for PBE Combinations </vt:lpstr>
      <vt:lpstr>Why develop new accounting requirements?</vt:lpstr>
      <vt:lpstr>PBE Combination Example </vt:lpstr>
      <vt:lpstr>Combination examples </vt:lpstr>
      <vt:lpstr>Different forms of combinations</vt:lpstr>
      <vt:lpstr>IPSAS 40 Public Sector Combinations - Introduction</vt:lpstr>
      <vt:lpstr>IPSAS 40 — Classification of Combination</vt:lpstr>
      <vt:lpstr>Accounting considerations for PBE Combinations</vt:lpstr>
      <vt:lpstr>Questions</vt:lpstr>
      <vt:lpstr>PowerPoint Presentation</vt:lpstr>
    </vt:vector>
  </TitlesOfParts>
  <Company>Public Management ITNL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Public Management International</dc:creator>
  <cp:lastModifiedBy>Sara OHara</cp:lastModifiedBy>
  <cp:revision>342</cp:revision>
  <cp:lastPrinted>2017-02-07T18:47:27Z</cp:lastPrinted>
  <dcterms:created xsi:type="dcterms:W3CDTF">2011-07-04T05:38:48Z</dcterms:created>
  <dcterms:modified xsi:type="dcterms:W3CDTF">2018-04-25T07:48:50Z</dcterms:modified>
</cp:coreProperties>
</file>